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6858000" cx="12192000"/>
  <p:notesSz cx="6858000" cy="9144000"/>
  <p:embeddedFontLst>
    <p:embeddedFont>
      <p:font typeface="Lexend"/>
      <p:regular r:id="rId30"/>
      <p:bold r:id="rId31"/>
    </p:embeddedFont>
    <p:embeddedFont>
      <p:font typeface="Questrial"/>
      <p:regular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3" roundtripDataSignature="AMtx7mgcc1EMOG3GphCHWXdL/emYnTltR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exend-bold.fntdata"/><Relationship Id="rId30" Type="http://schemas.openxmlformats.org/officeDocument/2006/relationships/font" Target="fonts/Lexend-regular.fntdata"/><Relationship Id="rId11" Type="http://schemas.openxmlformats.org/officeDocument/2006/relationships/slide" Target="slides/slide7.xml"/><Relationship Id="rId33" Type="http://customschemas.google.com/relationships/presentationmetadata" Target="metadata"/><Relationship Id="rId10" Type="http://schemas.openxmlformats.org/officeDocument/2006/relationships/slide" Target="slides/slide6.xml"/><Relationship Id="rId32" Type="http://schemas.openxmlformats.org/officeDocument/2006/relationships/font" Target="fonts/Questrial-regular.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 name="Google Shape;95;p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5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74" name="Google Shape;174;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 name="Google Shape;192;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2" name="Google Shape;202;p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9" name="Google Shape;209;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lang="en-US">
                <a:solidFill>
                  <a:srgbClr val="000000"/>
                </a:solidFill>
                <a:latin typeface="Arial"/>
                <a:ea typeface="Arial"/>
                <a:cs typeface="Arial"/>
                <a:sym typeface="Arial"/>
              </a:rPr>
              <a:t>Anyone who told you differently, is lying to you, or has not lived this life or was probably rich and famous before it due to privilege, or years of long and grueling hard work and has forgotten where they come from and that this period of a pandemic has sucked like no other. </a:t>
            </a:r>
            <a:endParaRPr>
              <a:solidFill>
                <a:srgbClr val="000000"/>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218" name="Google Shape;218;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 name="Google Shape;224;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4" name="Google Shape;234;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2" name="Google Shape;242;p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
        <p:nvSpPr>
          <p:cNvPr id="254" name="Google Shape;254;p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
        <p:nvSpPr>
          <p:cNvPr id="268" name="Google Shape;268;p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
        <p:nvSpPr>
          <p:cNvPr id="103" name="Google Shape;103;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lang="en-US">
                <a:solidFill>
                  <a:srgbClr val="000000"/>
                </a:solidFill>
                <a:latin typeface="Arial"/>
                <a:ea typeface="Arial"/>
                <a:cs typeface="Arial"/>
                <a:sym typeface="Arial"/>
              </a:rPr>
              <a:t>Anyone who told you differently, is lying to you, or has not lived this life or was probably rich and famous before it due to privilege, or years of long and grueling hard work and has forgotten where they come from and that this period of a pandemic has sucked like no other. </a:t>
            </a:r>
            <a:endParaRPr>
              <a:solidFill>
                <a:srgbClr val="000000"/>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275" name="Google Shape;275;p1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
        <p:nvSpPr>
          <p:cNvPr id="290" name="Google Shape;290;p1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
        <p:nvSpPr>
          <p:cNvPr id="298" name="Google Shape;298;p1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
        <p:nvSpPr>
          <p:cNvPr id="307" name="Google Shape;307;p1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p1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6" name="Google Shape;316;p1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p1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5" name="Google Shape;325;p1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p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 name="Google Shape;114;p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 name="Google Shape;119;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 name="Google Shape;120;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 name="Google Shape;132;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0" name="Google Shape;140;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lang="en-US">
                <a:solidFill>
                  <a:srgbClr val="000000"/>
                </a:solidFill>
                <a:latin typeface="Arial"/>
                <a:ea typeface="Arial"/>
                <a:cs typeface="Arial"/>
                <a:sym typeface="Arial"/>
              </a:rPr>
              <a:t>Anyone who told you differently, is lying to you, or has not lived this life or was probably rich and famous before it due to privilege, or years of long and grueling hard work and has forgotten where they come from and that this period of a pandemic has sucked like no other. </a:t>
            </a:r>
            <a:endParaRPr>
              <a:solidFill>
                <a:srgbClr val="000000"/>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150" name="Google Shape;150;p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 name="Google Shape;158;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6" name="Google Shape;166;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3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3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p1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6" name="Shape 66"/>
        <p:cNvGrpSpPr/>
        <p:nvPr/>
      </p:nvGrpSpPr>
      <p:grpSpPr>
        <a:xfrm>
          <a:off x="0" y="0"/>
          <a:ext cx="0" cy="0"/>
          <a:chOff x="0" y="0"/>
          <a:chExt cx="0" cy="0"/>
        </a:xfrm>
      </p:grpSpPr>
      <p:sp>
        <p:nvSpPr>
          <p:cNvPr id="67" name="Google Shape;67;p14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4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9" name="Google Shape;69;p14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 name="Google Shape;70;p1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3" name="Shape 73"/>
        <p:cNvGrpSpPr/>
        <p:nvPr/>
      </p:nvGrpSpPr>
      <p:grpSpPr>
        <a:xfrm>
          <a:off x="0" y="0"/>
          <a:ext cx="0" cy="0"/>
          <a:chOff x="0" y="0"/>
          <a:chExt cx="0" cy="0"/>
        </a:xfrm>
      </p:grpSpPr>
      <p:sp>
        <p:nvSpPr>
          <p:cNvPr id="74" name="Google Shape;74;p14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142"/>
          <p:cNvSpPr/>
          <p:nvPr>
            <p:ph idx="2" type="pic"/>
          </p:nvPr>
        </p:nvSpPr>
        <p:spPr>
          <a:xfrm>
            <a:off x="5183188" y="987425"/>
            <a:ext cx="6172200" cy="4873625"/>
          </a:xfrm>
          <a:prstGeom prst="rect">
            <a:avLst/>
          </a:prstGeom>
          <a:noFill/>
          <a:ln>
            <a:noFill/>
          </a:ln>
        </p:spPr>
      </p:sp>
      <p:sp>
        <p:nvSpPr>
          <p:cNvPr id="76" name="Google Shape;76;p14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7" name="Google Shape;77;p1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0" name="Shape 80"/>
        <p:cNvGrpSpPr/>
        <p:nvPr/>
      </p:nvGrpSpPr>
      <p:grpSpPr>
        <a:xfrm>
          <a:off x="0" y="0"/>
          <a:ext cx="0" cy="0"/>
          <a:chOff x="0" y="0"/>
          <a:chExt cx="0" cy="0"/>
        </a:xfrm>
      </p:grpSpPr>
      <p:sp>
        <p:nvSpPr>
          <p:cNvPr id="81" name="Google Shape;81;p1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4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1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6" name="Shape 86"/>
        <p:cNvGrpSpPr/>
        <p:nvPr/>
      </p:nvGrpSpPr>
      <p:grpSpPr>
        <a:xfrm>
          <a:off x="0" y="0"/>
          <a:ext cx="0" cy="0"/>
          <a:chOff x="0" y="0"/>
          <a:chExt cx="0" cy="0"/>
        </a:xfrm>
      </p:grpSpPr>
      <p:sp>
        <p:nvSpPr>
          <p:cNvPr id="87" name="Google Shape;87;p14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14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1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1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21" name="Shape 21"/>
        <p:cNvGrpSpPr/>
        <p:nvPr/>
      </p:nvGrpSpPr>
      <p:grpSpPr>
        <a:xfrm>
          <a:off x="0" y="0"/>
          <a:ext cx="0" cy="0"/>
          <a:chOff x="0" y="0"/>
          <a:chExt cx="0" cy="0"/>
        </a:xfrm>
      </p:grpSpPr>
      <p:sp>
        <p:nvSpPr>
          <p:cNvPr id="22" name="Google Shape;22;p132"/>
          <p:cNvSpPr/>
          <p:nvPr>
            <p:ph idx="2" type="pic"/>
          </p:nvPr>
        </p:nvSpPr>
        <p:spPr>
          <a:xfrm>
            <a:off x="7338755" y="1"/>
            <a:ext cx="4853247" cy="6858001"/>
          </a:xfrm>
          <a:prstGeom prst="rect">
            <a:avLst/>
          </a:prstGeom>
          <a:solidFill>
            <a:schemeClr val="lt1"/>
          </a:solid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p:cSld name="15_Custom Layout">
    <p:spTree>
      <p:nvGrpSpPr>
        <p:cNvPr id="23" name="Shape 23"/>
        <p:cNvGrpSpPr/>
        <p:nvPr/>
      </p:nvGrpSpPr>
      <p:grpSpPr>
        <a:xfrm>
          <a:off x="0" y="0"/>
          <a:ext cx="0" cy="0"/>
          <a:chOff x="0" y="0"/>
          <a:chExt cx="0" cy="0"/>
        </a:xfrm>
      </p:grpSpPr>
      <p:sp>
        <p:nvSpPr>
          <p:cNvPr id="24" name="Google Shape;24;p133"/>
          <p:cNvSpPr/>
          <p:nvPr>
            <p:ph idx="2" type="pic"/>
          </p:nvPr>
        </p:nvSpPr>
        <p:spPr>
          <a:xfrm>
            <a:off x="2590801" y="1534885"/>
            <a:ext cx="1651000" cy="3113315"/>
          </a:xfrm>
          <a:prstGeom prst="rect">
            <a:avLst/>
          </a:prstGeom>
          <a:solidFill>
            <a:schemeClr val="lt1"/>
          </a:solidFill>
          <a:ln>
            <a:noFill/>
          </a:ln>
        </p:spPr>
      </p:sp>
      <p:sp>
        <p:nvSpPr>
          <p:cNvPr id="25" name="Google Shape;25;p133"/>
          <p:cNvSpPr/>
          <p:nvPr>
            <p:ph idx="3" type="pic"/>
          </p:nvPr>
        </p:nvSpPr>
        <p:spPr>
          <a:xfrm>
            <a:off x="4445000" y="1534885"/>
            <a:ext cx="1651000" cy="3113315"/>
          </a:xfrm>
          <a:prstGeom prst="rect">
            <a:avLst/>
          </a:prstGeom>
          <a:solidFill>
            <a:schemeClr val="lt1"/>
          </a:solidFill>
          <a:ln>
            <a:noFill/>
          </a:ln>
        </p:spPr>
      </p:sp>
      <p:sp>
        <p:nvSpPr>
          <p:cNvPr id="26" name="Google Shape;26;p133"/>
          <p:cNvSpPr/>
          <p:nvPr>
            <p:ph idx="4" type="pic"/>
          </p:nvPr>
        </p:nvSpPr>
        <p:spPr>
          <a:xfrm>
            <a:off x="736601" y="1534885"/>
            <a:ext cx="1651000" cy="3113315"/>
          </a:xfrm>
          <a:prstGeom prst="rect">
            <a:avLst/>
          </a:prstGeom>
          <a:solidFill>
            <a:schemeClr val="lt1"/>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Custom Layout">
  <p:cSld name="43_Custom Layout">
    <p:spTree>
      <p:nvGrpSpPr>
        <p:cNvPr id="27" name="Shape 27"/>
        <p:cNvGrpSpPr/>
        <p:nvPr/>
      </p:nvGrpSpPr>
      <p:grpSpPr>
        <a:xfrm>
          <a:off x="0" y="0"/>
          <a:ext cx="0" cy="0"/>
          <a:chOff x="0" y="0"/>
          <a:chExt cx="0" cy="0"/>
        </a:xfrm>
      </p:grpSpPr>
      <p:sp>
        <p:nvSpPr>
          <p:cNvPr id="28" name="Google Shape;28;p134"/>
          <p:cNvSpPr/>
          <p:nvPr>
            <p:ph idx="2" type="pic"/>
          </p:nvPr>
        </p:nvSpPr>
        <p:spPr>
          <a:xfrm>
            <a:off x="758097" y="810505"/>
            <a:ext cx="3547204" cy="6047495"/>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 name="Shape 29"/>
        <p:cNvGrpSpPr/>
        <p:nvPr/>
      </p:nvGrpSpPr>
      <p:grpSpPr>
        <a:xfrm>
          <a:off x="0" y="0"/>
          <a:ext cx="0" cy="0"/>
          <a:chOff x="0" y="0"/>
          <a:chExt cx="0" cy="0"/>
        </a:xfrm>
      </p:grpSpPr>
      <p:sp>
        <p:nvSpPr>
          <p:cNvPr id="30" name="Google Shape;30;p1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1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5" name="Shape 35"/>
        <p:cNvGrpSpPr/>
        <p:nvPr/>
      </p:nvGrpSpPr>
      <p:grpSpPr>
        <a:xfrm>
          <a:off x="0" y="0"/>
          <a:ext cx="0" cy="0"/>
          <a:chOff x="0" y="0"/>
          <a:chExt cx="0" cy="0"/>
        </a:xfrm>
      </p:grpSpPr>
      <p:sp>
        <p:nvSpPr>
          <p:cNvPr id="36" name="Google Shape;36;p13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3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8" name="Google Shape;38;p1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1" name="Shape 41"/>
        <p:cNvGrpSpPr/>
        <p:nvPr/>
      </p:nvGrpSpPr>
      <p:grpSpPr>
        <a:xfrm>
          <a:off x="0" y="0"/>
          <a:ext cx="0" cy="0"/>
          <a:chOff x="0" y="0"/>
          <a:chExt cx="0" cy="0"/>
        </a:xfrm>
      </p:grpSpPr>
      <p:sp>
        <p:nvSpPr>
          <p:cNvPr id="42" name="Google Shape;42;p1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3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3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1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8" name="Shape 48"/>
        <p:cNvGrpSpPr/>
        <p:nvPr/>
      </p:nvGrpSpPr>
      <p:grpSpPr>
        <a:xfrm>
          <a:off x="0" y="0"/>
          <a:ext cx="0" cy="0"/>
          <a:chOff x="0" y="0"/>
          <a:chExt cx="0" cy="0"/>
        </a:xfrm>
      </p:grpSpPr>
      <p:sp>
        <p:nvSpPr>
          <p:cNvPr id="49" name="Google Shape;49;p13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13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1" name="Google Shape;51;p13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13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13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1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 name="Shape 57"/>
        <p:cNvGrpSpPr/>
        <p:nvPr/>
      </p:nvGrpSpPr>
      <p:grpSpPr>
        <a:xfrm>
          <a:off x="0" y="0"/>
          <a:ext cx="0" cy="0"/>
          <a:chOff x="0" y="0"/>
          <a:chExt cx="0" cy="0"/>
        </a:xfrm>
      </p:grpSpPr>
      <p:sp>
        <p:nvSpPr>
          <p:cNvPr id="58" name="Google Shape;58;p1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3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12.jpg"/><Relationship Id="rId5" Type="http://schemas.openxmlformats.org/officeDocument/2006/relationships/image" Target="../media/image2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16.jpg"/><Relationship Id="rId5"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image" Target="../media/image27.jpg"/><Relationship Id="rId5" Type="http://schemas.openxmlformats.org/officeDocument/2006/relationships/image" Target="../media/image30.png"/><Relationship Id="rId6" Type="http://schemas.openxmlformats.org/officeDocument/2006/relationships/image" Target="../media/image2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5.png"/><Relationship Id="rId4" Type="http://schemas.openxmlformats.org/officeDocument/2006/relationships/hyperlink" Target="https://www.gsb.stanford.edu/insights/andrew-ng-why-ai-new-electricity" TargetMode="External"/><Relationship Id="rId5" Type="http://schemas.openxmlformats.org/officeDocument/2006/relationships/hyperlink" Target="https://bitcoin.org/bitcoin.pdf" TargetMode="External"/><Relationship Id="rId6" Type="http://schemas.openxmlformats.org/officeDocument/2006/relationships/hyperlink" Target="https://jamanetwork.com/journals/jama-health-forum/fullarticle/2782408" TargetMode="External"/><Relationship Id="rId7" Type="http://schemas.openxmlformats.org/officeDocument/2006/relationships/hyperlink" Target="https://greggvanourek.com/full-responsibility/" TargetMode="External"/><Relationship Id="rId8" Type="http://schemas.openxmlformats.org/officeDocument/2006/relationships/hyperlink" Target="https://www.facebook.com/UPCebuSocSci/videos/329426628986894"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1.png"/><Relationship Id="rId4" Type="http://schemas.openxmlformats.org/officeDocument/2006/relationships/image" Target="../media/image33.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gif"/><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jp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75B5"/>
        </a:solidFill>
      </p:bgPr>
    </p:bg>
    <p:spTree>
      <p:nvGrpSpPr>
        <p:cNvPr id="96" name="Shape 96"/>
        <p:cNvGrpSpPr/>
        <p:nvPr/>
      </p:nvGrpSpPr>
      <p:grpSpPr>
        <a:xfrm>
          <a:off x="0" y="0"/>
          <a:ext cx="0" cy="0"/>
          <a:chOff x="0" y="0"/>
          <a:chExt cx="0" cy="0"/>
        </a:xfrm>
      </p:grpSpPr>
      <p:sp>
        <p:nvSpPr>
          <p:cNvPr id="97" name="Google Shape;97;p34"/>
          <p:cNvSpPr txBox="1"/>
          <p:nvPr/>
        </p:nvSpPr>
        <p:spPr>
          <a:xfrm>
            <a:off x="1727200" y="2967038"/>
            <a:ext cx="9144000" cy="16557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Arial"/>
              <a:buNone/>
            </a:pPr>
            <a:r>
              <a:t/>
            </a:r>
            <a:endParaRPr b="1" i="0" sz="1200" u="none" cap="none" strike="noStrike">
              <a:solidFill>
                <a:schemeClr val="lt1"/>
              </a:solidFill>
              <a:latin typeface="Calibri"/>
              <a:ea typeface="Calibri"/>
              <a:cs typeface="Calibri"/>
              <a:sym typeface="Calibri"/>
            </a:endParaRPr>
          </a:p>
        </p:txBody>
      </p:sp>
      <p:pic>
        <p:nvPicPr>
          <p:cNvPr descr="Logo, company name&#10;&#10;Description automatically generated" id="98" name="Google Shape;98;p34"/>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99" name="Google Shape;99;p34"/>
          <p:cNvSpPr txBox="1"/>
          <p:nvPr/>
        </p:nvSpPr>
        <p:spPr>
          <a:xfrm>
            <a:off x="0" y="6376737"/>
            <a:ext cx="2667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exend"/>
                <a:ea typeface="Lexend"/>
                <a:cs typeface="Lexend"/>
                <a:sym typeface="Lexend"/>
              </a:rPr>
              <a:t>#</a:t>
            </a:r>
            <a:r>
              <a:rPr b="1" lang="en-US" sz="1800">
                <a:solidFill>
                  <a:schemeClr val="dk1"/>
                </a:solidFill>
                <a:latin typeface="Lexend"/>
                <a:ea typeface="Lexend"/>
                <a:cs typeface="Lexend"/>
                <a:sym typeface="Lexend"/>
              </a:rPr>
              <a:t>FilipinasIC</a:t>
            </a:r>
            <a:endParaRPr b="1" i="0" sz="1800" u="none" cap="none" strike="noStrike">
              <a:solidFill>
                <a:schemeClr val="dk1"/>
              </a:solidFill>
              <a:latin typeface="Lexend"/>
              <a:ea typeface="Lexend"/>
              <a:cs typeface="Lexend"/>
              <a:sym typeface="Lexend"/>
            </a:endParaRPr>
          </a:p>
        </p:txBody>
      </p:sp>
      <p:sp>
        <p:nvSpPr>
          <p:cNvPr id="100" name="Google Shape;100;p34"/>
          <p:cNvSpPr txBox="1"/>
          <p:nvPr/>
        </p:nvSpPr>
        <p:spPr>
          <a:xfrm>
            <a:off x="10618801" y="6376725"/>
            <a:ext cx="15732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exend"/>
                <a:ea typeface="Lexend"/>
                <a:cs typeface="Lexend"/>
                <a:sym typeface="Lexend"/>
              </a:rPr>
              <a:t>@erinjerri</a:t>
            </a:r>
            <a:endParaRPr b="1" i="0" sz="1800" u="none" cap="none" strike="noStrike">
              <a:solidFill>
                <a:schemeClr val="dk1"/>
              </a:solidFill>
              <a:latin typeface="Lexend"/>
              <a:ea typeface="Lexend"/>
              <a:cs typeface="Lexend"/>
              <a:sym typeface="Lexen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descr="Logo&#10;&#10;Description automatically generated" id="176" name="Google Shape;176;p57"/>
          <p:cNvPicPr preferRelativeResize="0"/>
          <p:nvPr/>
        </p:nvPicPr>
        <p:blipFill rotWithShape="1">
          <a:blip r:embed="rId3">
            <a:alphaModFix/>
          </a:blip>
          <a:srcRect b="0" l="0" r="0" t="0"/>
          <a:stretch/>
        </p:blipFill>
        <p:spPr>
          <a:xfrm>
            <a:off x="-39245" y="-9680"/>
            <a:ext cx="12192000" cy="6858000"/>
          </a:xfrm>
          <a:prstGeom prst="rect">
            <a:avLst/>
          </a:prstGeom>
          <a:noFill/>
          <a:ln>
            <a:noFill/>
          </a:ln>
        </p:spPr>
      </p:pic>
      <p:pic>
        <p:nvPicPr>
          <p:cNvPr id="177" name="Google Shape;177;p57"/>
          <p:cNvPicPr preferRelativeResize="0"/>
          <p:nvPr/>
        </p:nvPicPr>
        <p:blipFill rotWithShape="1">
          <a:blip r:embed="rId4">
            <a:alphaModFix/>
          </a:blip>
          <a:srcRect b="0" l="0" r="0" t="0"/>
          <a:stretch/>
        </p:blipFill>
        <p:spPr>
          <a:xfrm>
            <a:off x="3994229" y="1911067"/>
            <a:ext cx="3675200" cy="3675200"/>
          </a:xfrm>
          <a:prstGeom prst="rect">
            <a:avLst/>
          </a:prstGeom>
          <a:noFill/>
          <a:ln>
            <a:noFill/>
          </a:ln>
        </p:spPr>
      </p:pic>
      <p:cxnSp>
        <p:nvCxnSpPr>
          <p:cNvPr id="178" name="Google Shape;178;p57"/>
          <p:cNvCxnSpPr/>
          <p:nvPr/>
        </p:nvCxnSpPr>
        <p:spPr>
          <a:xfrm>
            <a:off x="2715421" y="3783544"/>
            <a:ext cx="1574828" cy="58449"/>
          </a:xfrm>
          <a:prstGeom prst="straightConnector1">
            <a:avLst/>
          </a:prstGeom>
          <a:noFill/>
          <a:ln cap="flat" cmpd="sng" w="19050">
            <a:solidFill>
              <a:srgbClr val="29B29E"/>
            </a:solidFill>
            <a:prstDash val="solid"/>
            <a:round/>
            <a:headEnd len="sm" w="sm" type="none"/>
            <a:tailEnd len="sm" w="sm" type="none"/>
          </a:ln>
        </p:spPr>
      </p:cxnSp>
      <p:sp>
        <p:nvSpPr>
          <p:cNvPr id="179" name="Google Shape;179;p57"/>
          <p:cNvSpPr txBox="1"/>
          <p:nvPr/>
        </p:nvSpPr>
        <p:spPr>
          <a:xfrm>
            <a:off x="8017314" y="5461278"/>
            <a:ext cx="4081078" cy="632133"/>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My Auntie and Uncle worked in semiconductor manufacturing in the 1990s on the assembly line at  Selectron.</a:t>
            </a:r>
            <a:endParaRPr b="0" i="0" sz="1600" u="none" cap="none" strike="noStrike">
              <a:solidFill>
                <a:schemeClr val="dk1"/>
              </a:solidFill>
              <a:latin typeface="Arial"/>
              <a:ea typeface="Arial"/>
              <a:cs typeface="Arial"/>
              <a:sym typeface="Arial"/>
            </a:endParaRPr>
          </a:p>
        </p:txBody>
      </p:sp>
      <p:cxnSp>
        <p:nvCxnSpPr>
          <p:cNvPr id="180" name="Google Shape;180;p57"/>
          <p:cNvCxnSpPr/>
          <p:nvPr/>
        </p:nvCxnSpPr>
        <p:spPr>
          <a:xfrm>
            <a:off x="7078679" y="2719971"/>
            <a:ext cx="992998" cy="3134564"/>
          </a:xfrm>
          <a:prstGeom prst="straightConnector1">
            <a:avLst/>
          </a:prstGeom>
          <a:noFill/>
          <a:ln cap="flat" cmpd="sng" w="19050">
            <a:solidFill>
              <a:srgbClr val="29B29E"/>
            </a:solidFill>
            <a:prstDash val="solid"/>
            <a:round/>
            <a:headEnd len="sm" w="sm" type="none"/>
            <a:tailEnd len="sm" w="sm" type="none"/>
          </a:ln>
        </p:spPr>
      </p:cxnSp>
      <p:sp>
        <p:nvSpPr>
          <p:cNvPr id="181" name="Google Shape;181;p57"/>
          <p:cNvSpPr txBox="1"/>
          <p:nvPr/>
        </p:nvSpPr>
        <p:spPr>
          <a:xfrm>
            <a:off x="147971" y="4753544"/>
            <a:ext cx="4058800" cy="34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My Mom is a molecular biologist, veterinarian who previously worked in R&amp;D for prostate cancer in tech startups in the 90s.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My Dad is toxicologist and currently works on COVID19 vaccines on FDA approvals.</a:t>
            </a:r>
            <a:endParaRPr b="0" i="0" sz="1600" u="none" cap="none" strike="noStrike">
              <a:solidFill>
                <a:schemeClr val="dk1"/>
              </a:solidFill>
              <a:latin typeface="Arial"/>
              <a:ea typeface="Arial"/>
              <a:cs typeface="Arial"/>
              <a:sym typeface="Arial"/>
            </a:endParaRPr>
          </a:p>
        </p:txBody>
      </p:sp>
      <p:cxnSp>
        <p:nvCxnSpPr>
          <p:cNvPr id="182" name="Google Shape;182;p57"/>
          <p:cNvCxnSpPr/>
          <p:nvPr/>
        </p:nvCxnSpPr>
        <p:spPr>
          <a:xfrm flipH="1">
            <a:off x="3745598" y="2816278"/>
            <a:ext cx="2180006" cy="2961067"/>
          </a:xfrm>
          <a:prstGeom prst="straightConnector1">
            <a:avLst/>
          </a:prstGeom>
          <a:noFill/>
          <a:ln cap="flat" cmpd="sng" w="19050">
            <a:solidFill>
              <a:srgbClr val="29B29E"/>
            </a:solidFill>
            <a:prstDash val="solid"/>
            <a:round/>
            <a:headEnd len="sm" w="sm" type="none"/>
            <a:tailEnd len="sm" w="sm" type="none"/>
          </a:ln>
        </p:spPr>
      </p:cxnSp>
      <p:sp>
        <p:nvSpPr>
          <p:cNvPr id="183" name="Google Shape;183;p57"/>
          <p:cNvSpPr txBox="1"/>
          <p:nvPr/>
        </p:nvSpPr>
        <p:spPr>
          <a:xfrm>
            <a:off x="56850" y="3543144"/>
            <a:ext cx="2940751" cy="24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Arial"/>
                <a:ea typeface="Arial"/>
                <a:cs typeface="Arial"/>
                <a:sym typeface="Arial"/>
              </a:rPr>
              <a:t>My cousin: sold a company after 5 years at Salesforce and running things in the cloud</a:t>
            </a:r>
            <a:endParaRPr b="0" i="0" sz="1500" u="none" cap="none" strike="noStrike">
              <a:solidFill>
                <a:schemeClr val="dk1"/>
              </a:solidFill>
              <a:latin typeface="Arial"/>
              <a:ea typeface="Arial"/>
              <a:cs typeface="Arial"/>
              <a:sym typeface="Arial"/>
            </a:endParaRPr>
          </a:p>
        </p:txBody>
      </p:sp>
      <p:cxnSp>
        <p:nvCxnSpPr>
          <p:cNvPr id="184" name="Google Shape;184;p57"/>
          <p:cNvCxnSpPr/>
          <p:nvPr/>
        </p:nvCxnSpPr>
        <p:spPr>
          <a:xfrm>
            <a:off x="2372817" y="2816278"/>
            <a:ext cx="1669016" cy="199730"/>
          </a:xfrm>
          <a:prstGeom prst="straightConnector1">
            <a:avLst/>
          </a:prstGeom>
          <a:noFill/>
          <a:ln cap="flat" cmpd="sng" w="19050">
            <a:solidFill>
              <a:srgbClr val="29B29E"/>
            </a:solidFill>
            <a:prstDash val="solid"/>
            <a:round/>
            <a:headEnd len="sm" w="sm" type="none"/>
            <a:tailEnd len="sm" w="sm" type="none"/>
          </a:ln>
        </p:spPr>
      </p:cxnSp>
      <p:cxnSp>
        <p:nvCxnSpPr>
          <p:cNvPr id="185" name="Google Shape;185;p57"/>
          <p:cNvCxnSpPr/>
          <p:nvPr/>
        </p:nvCxnSpPr>
        <p:spPr>
          <a:xfrm>
            <a:off x="7311479" y="2599771"/>
            <a:ext cx="670584" cy="2327573"/>
          </a:xfrm>
          <a:prstGeom prst="straightConnector1">
            <a:avLst/>
          </a:prstGeom>
          <a:noFill/>
          <a:ln cap="flat" cmpd="sng" w="19050">
            <a:solidFill>
              <a:srgbClr val="29B29E"/>
            </a:solidFill>
            <a:prstDash val="solid"/>
            <a:round/>
            <a:headEnd len="sm" w="sm" type="none"/>
            <a:tailEnd len="sm" w="sm" type="none"/>
          </a:ln>
        </p:spPr>
      </p:cxnSp>
      <p:sp>
        <p:nvSpPr>
          <p:cNvPr id="186" name="Google Shape;186;p57"/>
          <p:cNvSpPr txBox="1"/>
          <p:nvPr/>
        </p:nvSpPr>
        <p:spPr>
          <a:xfrm>
            <a:off x="7985229" y="2573144"/>
            <a:ext cx="4058800" cy="218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Not pictured: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My brother was a game tester at EA and works in healthtech at UCLA Medical Center as a software engineer on EHR (electronic healthcare records).</a:t>
            </a:r>
            <a:endParaRPr b="0" i="0" sz="1600" u="none" cap="none" strike="noStrike">
              <a:solidFill>
                <a:schemeClr val="dk1"/>
              </a:solidFill>
              <a:latin typeface="Arial"/>
              <a:ea typeface="Arial"/>
              <a:cs typeface="Arial"/>
              <a:sym typeface="Arial"/>
            </a:endParaRPr>
          </a:p>
        </p:txBody>
      </p:sp>
      <p:sp>
        <p:nvSpPr>
          <p:cNvPr id="187" name="Google Shape;187;p57"/>
          <p:cNvSpPr txBox="1"/>
          <p:nvPr/>
        </p:nvSpPr>
        <p:spPr>
          <a:xfrm>
            <a:off x="7996870" y="4579286"/>
            <a:ext cx="2904673"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Arial"/>
              <a:buNone/>
            </a:pPr>
            <a:r>
              <a:rPr b="0" i="0" lang="en-US" sz="1600" u="none" cap="none" strike="noStrike">
                <a:solidFill>
                  <a:schemeClr val="dk1"/>
                </a:solidFill>
                <a:latin typeface="Arial"/>
                <a:ea typeface="Arial"/>
                <a:cs typeface="Arial"/>
                <a:sym typeface="Arial"/>
              </a:rPr>
              <a:t>My Auntie worked at Oracle in hospitality</a:t>
            </a:r>
            <a:endParaRPr b="0" i="0" sz="1400" u="none" cap="none" strike="noStrike">
              <a:solidFill>
                <a:srgbClr val="000000"/>
              </a:solidFill>
              <a:latin typeface="Arial"/>
              <a:ea typeface="Arial"/>
              <a:cs typeface="Arial"/>
              <a:sym typeface="Arial"/>
            </a:endParaRPr>
          </a:p>
        </p:txBody>
      </p:sp>
      <p:sp>
        <p:nvSpPr>
          <p:cNvPr id="188" name="Google Shape;188;p57"/>
          <p:cNvSpPr txBox="1"/>
          <p:nvPr/>
        </p:nvSpPr>
        <p:spPr>
          <a:xfrm>
            <a:off x="134996" y="2479571"/>
            <a:ext cx="2140400" cy="24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My cousin: previously worked at WordPress</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75B5"/>
        </a:solidFill>
      </p:bgPr>
    </p:bg>
    <p:spTree>
      <p:nvGrpSpPr>
        <p:cNvPr id="193" name="Shape 193"/>
        <p:cNvGrpSpPr/>
        <p:nvPr/>
      </p:nvGrpSpPr>
      <p:grpSpPr>
        <a:xfrm>
          <a:off x="0" y="0"/>
          <a:ext cx="0" cy="0"/>
          <a:chOff x="0" y="0"/>
          <a:chExt cx="0" cy="0"/>
        </a:xfrm>
      </p:grpSpPr>
      <p:pic>
        <p:nvPicPr>
          <p:cNvPr descr="Logo&#10;&#10;Description automatically generated with medium confidence" id="194" name="Google Shape;194;p58"/>
          <p:cNvPicPr preferRelativeResize="0"/>
          <p:nvPr/>
        </p:nvPicPr>
        <p:blipFill rotWithShape="1">
          <a:blip r:embed="rId3">
            <a:alphaModFix/>
          </a:blip>
          <a:srcRect b="0" l="0" r="0" t="0"/>
          <a:stretch/>
        </p:blipFill>
        <p:spPr>
          <a:xfrm>
            <a:off x="1" y="0"/>
            <a:ext cx="12191999" cy="6858000"/>
          </a:xfrm>
          <a:prstGeom prst="rect">
            <a:avLst/>
          </a:prstGeom>
          <a:noFill/>
          <a:ln>
            <a:noFill/>
          </a:ln>
        </p:spPr>
      </p:pic>
      <p:pic>
        <p:nvPicPr>
          <p:cNvPr descr="Logo, company name&#10;&#10;Description automatically generated" id="195" name="Google Shape;195;p58"/>
          <p:cNvPicPr preferRelativeResize="0"/>
          <p:nvPr/>
        </p:nvPicPr>
        <p:blipFill rotWithShape="1">
          <a:blip r:embed="rId4">
            <a:alphaModFix/>
          </a:blip>
          <a:srcRect b="0" l="0" r="0" t="0"/>
          <a:stretch/>
        </p:blipFill>
        <p:spPr>
          <a:xfrm>
            <a:off x="1597572" y="3429000"/>
            <a:ext cx="2603500" cy="2590800"/>
          </a:xfrm>
          <a:prstGeom prst="rect">
            <a:avLst/>
          </a:prstGeom>
          <a:noFill/>
          <a:ln>
            <a:noFill/>
          </a:ln>
        </p:spPr>
      </p:pic>
      <p:pic>
        <p:nvPicPr>
          <p:cNvPr descr="A picture containing text, person, standing, posing&#10;&#10;Description automatically generated" id="196" name="Google Shape;196;p58"/>
          <p:cNvPicPr preferRelativeResize="0"/>
          <p:nvPr/>
        </p:nvPicPr>
        <p:blipFill rotWithShape="1">
          <a:blip r:embed="rId5">
            <a:alphaModFix/>
          </a:blip>
          <a:srcRect b="0" l="0" r="0" t="0"/>
          <a:stretch/>
        </p:blipFill>
        <p:spPr>
          <a:xfrm>
            <a:off x="5798644" y="2807287"/>
            <a:ext cx="4498428" cy="3373821"/>
          </a:xfrm>
          <a:prstGeom prst="rect">
            <a:avLst/>
          </a:prstGeom>
          <a:noFill/>
          <a:ln>
            <a:noFill/>
          </a:ln>
        </p:spPr>
      </p:pic>
      <p:sp>
        <p:nvSpPr>
          <p:cNvPr id="197" name="Google Shape;197;p58"/>
          <p:cNvSpPr txBox="1"/>
          <p:nvPr/>
        </p:nvSpPr>
        <p:spPr>
          <a:xfrm>
            <a:off x="0" y="6376737"/>
            <a:ext cx="2667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#TechIntersections</a:t>
            </a:r>
            <a:endParaRPr b="1" i="0" sz="1800" u="none" cap="none" strike="noStrike">
              <a:solidFill>
                <a:schemeClr val="dk1"/>
              </a:solidFill>
              <a:latin typeface="Arial"/>
              <a:ea typeface="Arial"/>
              <a:cs typeface="Arial"/>
              <a:sym typeface="Arial"/>
            </a:endParaRPr>
          </a:p>
        </p:txBody>
      </p:sp>
      <p:sp>
        <p:nvSpPr>
          <p:cNvPr id="198" name="Google Shape;198;p58"/>
          <p:cNvSpPr txBox="1"/>
          <p:nvPr/>
        </p:nvSpPr>
        <p:spPr>
          <a:xfrm>
            <a:off x="10876546" y="6376737"/>
            <a:ext cx="1315453"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@erinjerri</a:t>
            </a:r>
            <a:endParaRPr b="1" i="0" sz="1800" u="none" cap="none" strike="noStrik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75B5"/>
        </a:solidFill>
      </p:bgPr>
    </p:bg>
    <p:spTree>
      <p:nvGrpSpPr>
        <p:cNvPr id="203" name="Shape 203"/>
        <p:cNvGrpSpPr/>
        <p:nvPr/>
      </p:nvGrpSpPr>
      <p:grpSpPr>
        <a:xfrm>
          <a:off x="0" y="0"/>
          <a:ext cx="0" cy="0"/>
          <a:chOff x="0" y="0"/>
          <a:chExt cx="0" cy="0"/>
        </a:xfrm>
      </p:grpSpPr>
      <p:pic>
        <p:nvPicPr>
          <p:cNvPr descr="A picture containing text, screenshot, sign&#10;&#10;Description automatically generated" id="204" name="Google Shape;204;p5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05" name="Google Shape;205;p59"/>
          <p:cNvSpPr txBox="1"/>
          <p:nvPr/>
        </p:nvSpPr>
        <p:spPr>
          <a:xfrm>
            <a:off x="10876546" y="6376737"/>
            <a:ext cx="13155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@erinjerri</a:t>
            </a:r>
            <a:endParaRPr b="1" i="0" sz="1800" u="none" cap="none" strike="noStrik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75B5"/>
        </a:solidFill>
      </p:bgPr>
    </p:bg>
    <p:spTree>
      <p:nvGrpSpPr>
        <p:cNvPr id="210" name="Shape 210"/>
        <p:cNvGrpSpPr/>
        <p:nvPr/>
      </p:nvGrpSpPr>
      <p:grpSpPr>
        <a:xfrm>
          <a:off x="0" y="0"/>
          <a:ext cx="0" cy="0"/>
          <a:chOff x="0" y="0"/>
          <a:chExt cx="0" cy="0"/>
        </a:xfrm>
      </p:grpSpPr>
      <p:pic>
        <p:nvPicPr>
          <p:cNvPr descr="Logo&#10;&#10;Description automatically generated with medium confidence" id="211" name="Google Shape;211;p60"/>
          <p:cNvPicPr preferRelativeResize="0"/>
          <p:nvPr/>
        </p:nvPicPr>
        <p:blipFill rotWithShape="1">
          <a:blip r:embed="rId3">
            <a:alphaModFix/>
          </a:blip>
          <a:srcRect b="0" l="0" r="0" t="0"/>
          <a:stretch/>
        </p:blipFill>
        <p:spPr>
          <a:xfrm>
            <a:off x="1" y="0"/>
            <a:ext cx="12191999" cy="6858000"/>
          </a:xfrm>
          <a:prstGeom prst="rect">
            <a:avLst/>
          </a:prstGeom>
          <a:noFill/>
          <a:ln>
            <a:noFill/>
          </a:ln>
        </p:spPr>
      </p:pic>
      <p:sp>
        <p:nvSpPr>
          <p:cNvPr id="212" name="Google Shape;212;p60"/>
          <p:cNvSpPr txBox="1"/>
          <p:nvPr/>
        </p:nvSpPr>
        <p:spPr>
          <a:xfrm>
            <a:off x="0" y="6376737"/>
            <a:ext cx="2667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#TechIntersections</a:t>
            </a:r>
            <a:endParaRPr b="1" i="0" sz="1800" u="none" cap="none" strike="noStrike">
              <a:solidFill>
                <a:schemeClr val="dk1"/>
              </a:solidFill>
              <a:latin typeface="Arial"/>
              <a:ea typeface="Arial"/>
              <a:cs typeface="Arial"/>
              <a:sym typeface="Arial"/>
            </a:endParaRPr>
          </a:p>
        </p:txBody>
      </p:sp>
      <p:sp>
        <p:nvSpPr>
          <p:cNvPr id="213" name="Google Shape;213;p60"/>
          <p:cNvSpPr txBox="1"/>
          <p:nvPr/>
        </p:nvSpPr>
        <p:spPr>
          <a:xfrm>
            <a:off x="10876546" y="6376737"/>
            <a:ext cx="1315453"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@erinjerri</a:t>
            </a:r>
            <a:endParaRPr b="1" i="0" sz="1800" u="none" cap="none" strike="noStrike">
              <a:solidFill>
                <a:schemeClr val="dk1"/>
              </a:solidFill>
              <a:latin typeface="Arial"/>
              <a:ea typeface="Arial"/>
              <a:cs typeface="Arial"/>
              <a:sym typeface="Arial"/>
            </a:endParaRPr>
          </a:p>
        </p:txBody>
      </p:sp>
      <p:pic>
        <p:nvPicPr>
          <p:cNvPr descr="A group of people posing for a photo&#10;&#10;Description automatically generated" id="214" name="Google Shape;214;p60"/>
          <p:cNvPicPr preferRelativeResize="0"/>
          <p:nvPr/>
        </p:nvPicPr>
        <p:blipFill rotWithShape="1">
          <a:blip r:embed="rId4">
            <a:alphaModFix/>
          </a:blip>
          <a:srcRect b="0" l="0" r="0" t="0"/>
          <a:stretch/>
        </p:blipFill>
        <p:spPr>
          <a:xfrm>
            <a:off x="3141751" y="2659981"/>
            <a:ext cx="5908498" cy="393332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75B5"/>
        </a:solidFill>
      </p:bgPr>
    </p:bg>
    <p:spTree>
      <p:nvGrpSpPr>
        <p:cNvPr id="219" name="Shape 219"/>
        <p:cNvGrpSpPr/>
        <p:nvPr/>
      </p:nvGrpSpPr>
      <p:grpSpPr>
        <a:xfrm>
          <a:off x="0" y="0"/>
          <a:ext cx="0" cy="0"/>
          <a:chOff x="0" y="0"/>
          <a:chExt cx="0" cy="0"/>
        </a:xfrm>
      </p:grpSpPr>
      <p:pic>
        <p:nvPicPr>
          <p:cNvPr descr="Graphical user interface&#10;&#10;Description automatically generated" id="220" name="Google Shape;220;p61"/>
          <p:cNvPicPr preferRelativeResize="0"/>
          <p:nvPr/>
        </p:nvPicPr>
        <p:blipFill rotWithShape="1">
          <a:blip r:embed="rId3">
            <a:alphaModFix/>
          </a:blip>
          <a:srcRect b="0" l="0" r="0" t="0"/>
          <a:stretch/>
        </p:blipFill>
        <p:spPr>
          <a:xfrm>
            <a:off x="-1" y="0"/>
            <a:ext cx="12249397" cy="689028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968D"/>
        </a:solidFill>
      </p:bgPr>
    </p:bg>
    <p:spTree>
      <p:nvGrpSpPr>
        <p:cNvPr id="225" name="Shape 225"/>
        <p:cNvGrpSpPr/>
        <p:nvPr/>
      </p:nvGrpSpPr>
      <p:grpSpPr>
        <a:xfrm>
          <a:off x="0" y="0"/>
          <a:ext cx="0" cy="0"/>
          <a:chOff x="0" y="0"/>
          <a:chExt cx="0" cy="0"/>
        </a:xfrm>
      </p:grpSpPr>
      <p:pic>
        <p:nvPicPr>
          <p:cNvPr descr="Shape, rectangle&#10;&#10;Description automatically generated" id="226" name="Google Shape;226;p62"/>
          <p:cNvPicPr preferRelativeResize="0"/>
          <p:nvPr/>
        </p:nvPicPr>
        <p:blipFill rotWithShape="1">
          <a:blip r:embed="rId3">
            <a:alphaModFix/>
          </a:blip>
          <a:srcRect b="0" l="0" r="0" t="0"/>
          <a:stretch/>
        </p:blipFill>
        <p:spPr>
          <a:xfrm>
            <a:off x="0" y="41564"/>
            <a:ext cx="12192000" cy="6858000"/>
          </a:xfrm>
          <a:prstGeom prst="rect">
            <a:avLst/>
          </a:prstGeom>
          <a:noFill/>
          <a:ln>
            <a:noFill/>
          </a:ln>
        </p:spPr>
      </p:pic>
      <p:pic>
        <p:nvPicPr>
          <p:cNvPr descr="Timeline&#10;&#10;Description automatically generated" id="227" name="Google Shape;227;p62"/>
          <p:cNvPicPr preferRelativeResize="0"/>
          <p:nvPr/>
        </p:nvPicPr>
        <p:blipFill rotWithShape="1">
          <a:blip r:embed="rId4">
            <a:alphaModFix/>
          </a:blip>
          <a:srcRect b="0" l="0" r="0" t="0"/>
          <a:stretch/>
        </p:blipFill>
        <p:spPr>
          <a:xfrm>
            <a:off x="354280" y="2089562"/>
            <a:ext cx="5991761" cy="4493821"/>
          </a:xfrm>
          <a:prstGeom prst="rect">
            <a:avLst/>
          </a:prstGeom>
          <a:noFill/>
          <a:ln>
            <a:noFill/>
          </a:ln>
        </p:spPr>
      </p:pic>
      <p:pic>
        <p:nvPicPr>
          <p:cNvPr descr="A collage of a person&#10;&#10;Description automatically generated with low confidence" id="228" name="Google Shape;228;p62"/>
          <p:cNvPicPr preferRelativeResize="0"/>
          <p:nvPr/>
        </p:nvPicPr>
        <p:blipFill rotWithShape="1">
          <a:blip r:embed="rId5">
            <a:alphaModFix/>
          </a:blip>
          <a:srcRect b="0" l="0" r="0" t="0"/>
          <a:stretch/>
        </p:blipFill>
        <p:spPr>
          <a:xfrm>
            <a:off x="6989618" y="2089562"/>
            <a:ext cx="4493821" cy="4493821"/>
          </a:xfrm>
          <a:prstGeom prst="rect">
            <a:avLst/>
          </a:prstGeom>
          <a:noFill/>
          <a:ln>
            <a:noFill/>
          </a:ln>
        </p:spPr>
      </p:pic>
      <p:sp>
        <p:nvSpPr>
          <p:cNvPr id="229" name="Google Shape;229;p62"/>
          <p:cNvSpPr txBox="1"/>
          <p:nvPr/>
        </p:nvSpPr>
        <p:spPr>
          <a:xfrm>
            <a:off x="-41564" y="1160419"/>
            <a:ext cx="12029703" cy="5539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CF9E02"/>
                </a:solidFill>
                <a:latin typeface="Arial"/>
                <a:ea typeface="Arial"/>
                <a:cs typeface="Arial"/>
                <a:sym typeface="Arial"/>
              </a:rPr>
              <a:t>Publishing my first book</a:t>
            </a:r>
            <a:endParaRPr b="0" i="0" sz="3000" u="none" cap="none" strike="noStrike">
              <a:solidFill>
                <a:srgbClr val="CF9E02"/>
              </a:solidFill>
              <a:latin typeface="Arial"/>
              <a:ea typeface="Arial"/>
              <a:cs typeface="Arial"/>
              <a:sym typeface="Arial"/>
            </a:endParaRPr>
          </a:p>
        </p:txBody>
      </p:sp>
      <p:sp>
        <p:nvSpPr>
          <p:cNvPr id="230" name="Google Shape;230;p62"/>
          <p:cNvSpPr txBox="1"/>
          <p:nvPr/>
        </p:nvSpPr>
        <p:spPr>
          <a:xfrm>
            <a:off x="162297" y="-40483"/>
            <a:ext cx="12029703" cy="13234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Arial"/>
                <a:ea typeface="Arial"/>
                <a:cs typeface="Arial"/>
                <a:sym typeface="Arial"/>
              </a:rPr>
              <a:t>Me in 2008, 2018</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Arial"/>
                <a:ea typeface="Arial"/>
                <a:cs typeface="Arial"/>
                <a:sym typeface="Arial"/>
              </a:rPr>
              <a:t>Campaigns to Computer Science</a:t>
            </a:r>
            <a:endParaRPr b="0" i="0" sz="4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968D"/>
        </a:solidFill>
      </p:bgPr>
    </p:bg>
    <p:spTree>
      <p:nvGrpSpPr>
        <p:cNvPr id="235" name="Shape 235"/>
        <p:cNvGrpSpPr/>
        <p:nvPr/>
      </p:nvGrpSpPr>
      <p:grpSpPr>
        <a:xfrm>
          <a:off x="0" y="0"/>
          <a:ext cx="0" cy="0"/>
          <a:chOff x="0" y="0"/>
          <a:chExt cx="0" cy="0"/>
        </a:xfrm>
      </p:grpSpPr>
      <p:sp>
        <p:nvSpPr>
          <p:cNvPr id="236" name="Google Shape;236;p63"/>
          <p:cNvSpPr txBox="1"/>
          <p:nvPr/>
        </p:nvSpPr>
        <p:spPr>
          <a:xfrm>
            <a:off x="0" y="6376737"/>
            <a:ext cx="2667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#TechIntersections</a:t>
            </a:r>
            <a:endParaRPr b="1" i="0" sz="1800" u="none" cap="none" strike="noStrike">
              <a:solidFill>
                <a:schemeClr val="lt1"/>
              </a:solidFill>
              <a:latin typeface="Arial"/>
              <a:ea typeface="Arial"/>
              <a:cs typeface="Arial"/>
              <a:sym typeface="Arial"/>
            </a:endParaRPr>
          </a:p>
        </p:txBody>
      </p:sp>
      <p:sp>
        <p:nvSpPr>
          <p:cNvPr id="237" name="Google Shape;237;p63"/>
          <p:cNvSpPr txBox="1"/>
          <p:nvPr/>
        </p:nvSpPr>
        <p:spPr>
          <a:xfrm>
            <a:off x="10876546" y="6376737"/>
            <a:ext cx="1315453"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@erinjerri</a:t>
            </a:r>
            <a:endParaRPr b="1" i="0" sz="1800" u="none" cap="none" strike="noStrike">
              <a:solidFill>
                <a:schemeClr val="lt1"/>
              </a:solidFill>
              <a:latin typeface="Arial"/>
              <a:ea typeface="Arial"/>
              <a:cs typeface="Arial"/>
              <a:sym typeface="Arial"/>
            </a:endParaRPr>
          </a:p>
        </p:txBody>
      </p:sp>
      <p:pic>
        <p:nvPicPr>
          <p:cNvPr descr="A group of people holding signs&#10;&#10;Description automatically generated with medium confidence" id="238" name="Google Shape;238;p63"/>
          <p:cNvPicPr preferRelativeResize="0"/>
          <p:nvPr/>
        </p:nvPicPr>
        <p:blipFill rotWithShape="1">
          <a:blip r:embed="rId3">
            <a:alphaModFix/>
          </a:blip>
          <a:srcRect b="0" l="0" r="0" t="0"/>
          <a:stretch/>
        </p:blipFill>
        <p:spPr>
          <a:xfrm>
            <a:off x="1971472" y="214008"/>
            <a:ext cx="7772400" cy="58293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968D"/>
        </a:solidFill>
      </p:bgPr>
    </p:bg>
    <p:spTree>
      <p:nvGrpSpPr>
        <p:cNvPr id="243" name="Shape 243"/>
        <p:cNvGrpSpPr/>
        <p:nvPr/>
      </p:nvGrpSpPr>
      <p:grpSpPr>
        <a:xfrm>
          <a:off x="0" y="0"/>
          <a:ext cx="0" cy="0"/>
          <a:chOff x="0" y="0"/>
          <a:chExt cx="0" cy="0"/>
        </a:xfrm>
      </p:grpSpPr>
      <p:pic>
        <p:nvPicPr>
          <p:cNvPr descr="Shape, rectangle&#10;&#10;Description automatically generated" id="244" name="Google Shape;244;p82"/>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45" name="Google Shape;245;p82"/>
          <p:cNvSpPr txBox="1"/>
          <p:nvPr/>
        </p:nvSpPr>
        <p:spPr>
          <a:xfrm>
            <a:off x="0" y="518468"/>
            <a:ext cx="12192000" cy="13707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800"/>
              <a:buFont typeface="Arial"/>
              <a:buNone/>
            </a:pPr>
            <a:r>
              <a:rPr b="1" i="0" lang="en-US" sz="4000" u="none" cap="none" strike="noStrike">
                <a:solidFill>
                  <a:schemeClr val="lt1"/>
                </a:solidFill>
                <a:latin typeface="Arial"/>
                <a:ea typeface="Arial"/>
                <a:cs typeface="Arial"/>
                <a:sym typeface="Arial"/>
              </a:rPr>
              <a:t>FUTURE COMPUTING STACK</a:t>
            </a:r>
            <a:endParaRPr b="1" i="0" sz="5000" u="none" cap="none" strike="noStrike">
              <a:solidFill>
                <a:schemeClr val="lt1"/>
              </a:solidFill>
              <a:latin typeface="Arial"/>
              <a:ea typeface="Arial"/>
              <a:cs typeface="Arial"/>
              <a:sym typeface="Arial"/>
            </a:endParaRPr>
          </a:p>
        </p:txBody>
      </p:sp>
      <p:pic>
        <p:nvPicPr>
          <p:cNvPr descr="Shape, arrow&#10;&#10;Description automatically generated" id="246" name="Google Shape;246;p82"/>
          <p:cNvPicPr preferRelativeResize="0"/>
          <p:nvPr/>
        </p:nvPicPr>
        <p:blipFill rotWithShape="1">
          <a:blip r:embed="rId4">
            <a:alphaModFix/>
          </a:blip>
          <a:srcRect b="0" l="0" r="0" t="0"/>
          <a:stretch/>
        </p:blipFill>
        <p:spPr>
          <a:xfrm>
            <a:off x="0" y="1761012"/>
            <a:ext cx="12383399" cy="5225144"/>
          </a:xfrm>
          <a:prstGeom prst="rect">
            <a:avLst/>
          </a:prstGeom>
          <a:noFill/>
          <a:ln>
            <a:noFill/>
          </a:ln>
        </p:spPr>
      </p:pic>
      <p:sp>
        <p:nvSpPr>
          <p:cNvPr id="247" name="Google Shape;247;p82"/>
          <p:cNvSpPr txBox="1"/>
          <p:nvPr/>
        </p:nvSpPr>
        <p:spPr>
          <a:xfrm>
            <a:off x="10743155" y="6376737"/>
            <a:ext cx="13155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@erinjerri</a:t>
            </a:r>
            <a:endParaRPr b="1" i="0" sz="1800" u="none" cap="none" strike="noStrike">
              <a:solidFill>
                <a:schemeClr val="dk1"/>
              </a:solidFill>
              <a:latin typeface="Arial"/>
              <a:ea typeface="Arial"/>
              <a:cs typeface="Arial"/>
              <a:sym typeface="Arial"/>
            </a:endParaRPr>
          </a:p>
        </p:txBody>
      </p:sp>
      <p:sp>
        <p:nvSpPr>
          <p:cNvPr id="248" name="Google Shape;248;p82"/>
          <p:cNvSpPr txBox="1"/>
          <p:nvPr/>
        </p:nvSpPr>
        <p:spPr>
          <a:xfrm>
            <a:off x="0" y="6376737"/>
            <a:ext cx="2667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#TechIntersections</a:t>
            </a:r>
            <a:endParaRPr b="1" i="0" sz="1800" u="none" cap="none" strike="noStrike">
              <a:solidFill>
                <a:schemeClr val="dk1"/>
              </a:solidFill>
              <a:latin typeface="Arial"/>
              <a:ea typeface="Arial"/>
              <a:cs typeface="Arial"/>
              <a:sym typeface="Arial"/>
            </a:endParaRPr>
          </a:p>
        </p:txBody>
      </p:sp>
      <p:sp>
        <p:nvSpPr>
          <p:cNvPr id="249" name="Google Shape;249;p82"/>
          <p:cNvSpPr txBox="1"/>
          <p:nvPr/>
        </p:nvSpPr>
        <p:spPr>
          <a:xfrm>
            <a:off x="7010399" y="2492829"/>
            <a:ext cx="43215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Experience layer</a:t>
            </a:r>
            <a:endParaRPr b="0" i="0" sz="1400" u="none" cap="none" strike="noStrike">
              <a:solidFill>
                <a:srgbClr val="000000"/>
              </a:solidFill>
              <a:latin typeface="Arial"/>
              <a:ea typeface="Arial"/>
              <a:cs typeface="Arial"/>
              <a:sym typeface="Arial"/>
            </a:endParaRPr>
          </a:p>
        </p:txBody>
      </p:sp>
      <p:sp>
        <p:nvSpPr>
          <p:cNvPr id="250" name="Google Shape;250;p82"/>
          <p:cNvSpPr txBox="1"/>
          <p:nvPr/>
        </p:nvSpPr>
        <p:spPr>
          <a:xfrm>
            <a:off x="7238999" y="3996983"/>
            <a:ext cx="43215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Automation layer</a:t>
            </a:r>
            <a:endParaRPr b="0" i="0" sz="1400" u="none" cap="none" strike="noStrike">
              <a:solidFill>
                <a:srgbClr val="000000"/>
              </a:solidFill>
              <a:latin typeface="Arial"/>
              <a:ea typeface="Arial"/>
              <a:cs typeface="Arial"/>
              <a:sym typeface="Arial"/>
            </a:endParaRPr>
          </a:p>
        </p:txBody>
      </p:sp>
      <p:sp>
        <p:nvSpPr>
          <p:cNvPr id="251" name="Google Shape;251;p82"/>
          <p:cNvSpPr txBox="1"/>
          <p:nvPr/>
        </p:nvSpPr>
        <p:spPr>
          <a:xfrm>
            <a:off x="7238998" y="5501137"/>
            <a:ext cx="43215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Ownership layer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968D"/>
        </a:solidFill>
      </p:bgPr>
    </p:bg>
    <p:spTree>
      <p:nvGrpSpPr>
        <p:cNvPr id="255" name="Shape 255"/>
        <p:cNvGrpSpPr/>
        <p:nvPr/>
      </p:nvGrpSpPr>
      <p:grpSpPr>
        <a:xfrm>
          <a:off x="0" y="0"/>
          <a:ext cx="0" cy="0"/>
          <a:chOff x="0" y="0"/>
          <a:chExt cx="0" cy="0"/>
        </a:xfrm>
      </p:grpSpPr>
      <p:pic>
        <p:nvPicPr>
          <p:cNvPr descr="A picture containing text, monitor, television, screen&#10;&#10;Description automatically generated" id="256" name="Google Shape;256;p98"/>
          <p:cNvPicPr preferRelativeResize="0"/>
          <p:nvPr/>
        </p:nvPicPr>
        <p:blipFill rotWithShape="1">
          <a:blip r:embed="rId3">
            <a:alphaModFix/>
          </a:blip>
          <a:srcRect b="0" l="0" r="0" t="0"/>
          <a:stretch/>
        </p:blipFill>
        <p:spPr>
          <a:xfrm>
            <a:off x="0" y="-1"/>
            <a:ext cx="12192001" cy="8161867"/>
          </a:xfrm>
          <a:prstGeom prst="rect">
            <a:avLst/>
          </a:prstGeom>
          <a:noFill/>
          <a:ln>
            <a:noFill/>
          </a:ln>
        </p:spPr>
      </p:pic>
      <p:sp>
        <p:nvSpPr>
          <p:cNvPr id="257" name="Google Shape;257;p98"/>
          <p:cNvSpPr txBox="1"/>
          <p:nvPr/>
        </p:nvSpPr>
        <p:spPr>
          <a:xfrm>
            <a:off x="571512" y="4028853"/>
            <a:ext cx="6404100" cy="353400"/>
          </a:xfrm>
          <a:prstGeom prst="rect">
            <a:avLst/>
          </a:prstGeom>
          <a:noFill/>
          <a:ln>
            <a:noFill/>
          </a:ln>
        </p:spPr>
        <p:txBody>
          <a:bodyPr anchorCtr="0" anchor="t" bIns="45700" lIns="91425" spcFirstLastPara="1" rIns="91425" wrap="square" tIns="36000">
            <a:spAutoFit/>
          </a:bodyPr>
          <a:lstStyle/>
          <a:p>
            <a:pPr indent="0" lvl="0" marL="0" marR="0" rtl="0" algn="l">
              <a:lnSpc>
                <a:spcPct val="120000"/>
              </a:lnSpc>
              <a:spcBef>
                <a:spcPts val="0"/>
              </a:spcBef>
              <a:spcAft>
                <a:spcPts val="0"/>
              </a:spcAft>
              <a:buClr>
                <a:srgbClr val="000000"/>
              </a:buClr>
              <a:buSzPts val="1467"/>
              <a:buFont typeface="Arial"/>
              <a:buNone/>
            </a:pPr>
            <a:r>
              <a:rPr b="0" i="0" lang="en-US" sz="1467" u="none" cap="none" strike="noStrike">
                <a:solidFill>
                  <a:schemeClr val="dk1"/>
                </a:solidFill>
                <a:latin typeface="Arial"/>
                <a:ea typeface="Arial"/>
                <a:cs typeface="Arial"/>
                <a:sym typeface="Arial"/>
              </a:rPr>
              <a:t>Ready Player One</a:t>
            </a:r>
            <a:endParaRPr b="0" i="0" sz="1333" u="none" cap="none" strike="noStrike">
              <a:solidFill>
                <a:srgbClr val="000000"/>
              </a:solidFill>
              <a:latin typeface="Arial"/>
              <a:ea typeface="Arial"/>
              <a:cs typeface="Arial"/>
              <a:sym typeface="Arial"/>
            </a:endParaRPr>
          </a:p>
        </p:txBody>
      </p:sp>
      <p:sp>
        <p:nvSpPr>
          <p:cNvPr id="258" name="Google Shape;258;p98"/>
          <p:cNvSpPr txBox="1"/>
          <p:nvPr/>
        </p:nvSpPr>
        <p:spPr>
          <a:xfrm>
            <a:off x="441842" y="263840"/>
            <a:ext cx="618000" cy="1118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67"/>
              <a:buFont typeface="Arial"/>
              <a:buNone/>
            </a:pPr>
            <a:r>
              <a:rPr b="0" i="0" lang="en-US" sz="6667" u="none" cap="none" strike="noStrike">
                <a:solidFill>
                  <a:schemeClr val="lt1"/>
                </a:solidFill>
                <a:latin typeface="Arial"/>
                <a:ea typeface="Arial"/>
                <a:cs typeface="Arial"/>
                <a:sym typeface="Arial"/>
              </a:rPr>
              <a:t>“</a:t>
            </a:r>
            <a:endParaRPr b="0" i="0" sz="6667" u="none" cap="none" strike="noStrike">
              <a:solidFill>
                <a:schemeClr val="lt1"/>
              </a:solidFill>
              <a:latin typeface="Arial"/>
              <a:ea typeface="Arial"/>
              <a:cs typeface="Arial"/>
              <a:sym typeface="Arial"/>
            </a:endParaRPr>
          </a:p>
        </p:txBody>
      </p:sp>
      <p:grpSp>
        <p:nvGrpSpPr>
          <p:cNvPr id="259" name="Google Shape;259;p98"/>
          <p:cNvGrpSpPr/>
          <p:nvPr/>
        </p:nvGrpSpPr>
        <p:grpSpPr>
          <a:xfrm>
            <a:off x="571512" y="3825306"/>
            <a:ext cx="5835600" cy="91337"/>
            <a:chOff x="4870449" y="4287720"/>
            <a:chExt cx="5835600" cy="91337"/>
          </a:xfrm>
        </p:grpSpPr>
        <p:cxnSp>
          <p:nvCxnSpPr>
            <p:cNvPr id="260" name="Google Shape;260;p98"/>
            <p:cNvCxnSpPr/>
            <p:nvPr/>
          </p:nvCxnSpPr>
          <p:spPr>
            <a:xfrm>
              <a:off x="4870449" y="4379057"/>
              <a:ext cx="5835600" cy="0"/>
            </a:xfrm>
            <a:prstGeom prst="straightConnector1">
              <a:avLst/>
            </a:prstGeom>
            <a:noFill/>
            <a:ln cap="flat" cmpd="sng" w="12700">
              <a:solidFill>
                <a:schemeClr val="dk1"/>
              </a:solidFill>
              <a:prstDash val="solid"/>
              <a:miter lim="800000"/>
              <a:headEnd len="sm" w="sm" type="none"/>
              <a:tailEnd len="sm" w="sm" type="none"/>
            </a:ln>
          </p:spPr>
        </p:cxnSp>
        <p:sp>
          <p:nvSpPr>
            <p:cNvPr id="261" name="Google Shape;261;p98"/>
            <p:cNvSpPr/>
            <p:nvPr/>
          </p:nvSpPr>
          <p:spPr>
            <a:xfrm rot="5400000">
              <a:off x="4864289" y="4294020"/>
              <a:ext cx="91200" cy="78600"/>
            </a:xfrm>
            <a:prstGeom prst="triangle">
              <a:avLst>
                <a:gd fmla="val 100000"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lt1"/>
                </a:solidFill>
                <a:latin typeface="Calibri"/>
                <a:ea typeface="Calibri"/>
                <a:cs typeface="Calibri"/>
                <a:sym typeface="Calibri"/>
              </a:endParaRPr>
            </a:p>
          </p:txBody>
        </p:sp>
      </p:grpSp>
      <p:sp>
        <p:nvSpPr>
          <p:cNvPr id="262" name="Google Shape;262;p98"/>
          <p:cNvSpPr txBox="1"/>
          <p:nvPr/>
        </p:nvSpPr>
        <p:spPr>
          <a:xfrm>
            <a:off x="691547" y="675292"/>
            <a:ext cx="6638700" cy="2708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500"/>
              <a:buFont typeface="Arial"/>
              <a:buNone/>
            </a:pPr>
            <a:r>
              <a:rPr b="0" i="0" lang="en-US" sz="8500" u="none" cap="none" strike="noStrike">
                <a:solidFill>
                  <a:schemeClr val="lt1"/>
                </a:solidFill>
                <a:latin typeface="Arial"/>
                <a:ea typeface="Arial"/>
                <a:cs typeface="Arial"/>
                <a:sym typeface="Arial"/>
              </a:rPr>
              <a:t>Enter the oasis</a:t>
            </a:r>
            <a:endParaRPr b="0" i="0" sz="1400" u="none" cap="none" strike="noStrike">
              <a:solidFill>
                <a:srgbClr val="000000"/>
              </a:solidFill>
              <a:latin typeface="Arial"/>
              <a:ea typeface="Arial"/>
              <a:cs typeface="Arial"/>
              <a:sym typeface="Arial"/>
            </a:endParaRPr>
          </a:p>
        </p:txBody>
      </p:sp>
      <p:sp>
        <p:nvSpPr>
          <p:cNvPr id="263" name="Google Shape;263;p98"/>
          <p:cNvSpPr txBox="1"/>
          <p:nvPr/>
        </p:nvSpPr>
        <p:spPr>
          <a:xfrm>
            <a:off x="3575252" y="2128047"/>
            <a:ext cx="618000" cy="1118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67"/>
              <a:buFont typeface="Arial"/>
              <a:buNone/>
            </a:pPr>
            <a:r>
              <a:rPr b="0" i="0" lang="en-US" sz="6667" u="none" cap="none" strike="noStrike">
                <a:solidFill>
                  <a:schemeClr val="lt1"/>
                </a:solidFill>
                <a:latin typeface="Arial"/>
                <a:ea typeface="Arial"/>
                <a:cs typeface="Arial"/>
                <a:sym typeface="Arial"/>
              </a:rPr>
              <a:t>”</a:t>
            </a:r>
            <a:endParaRPr b="0" i="0" sz="6667" u="none" cap="none" strike="noStrike">
              <a:solidFill>
                <a:schemeClr val="lt1"/>
              </a:solidFill>
              <a:latin typeface="Arial"/>
              <a:ea typeface="Arial"/>
              <a:cs typeface="Arial"/>
              <a:sym typeface="Arial"/>
            </a:endParaRPr>
          </a:p>
        </p:txBody>
      </p:sp>
      <p:sp>
        <p:nvSpPr>
          <p:cNvPr id="264" name="Google Shape;264;p98"/>
          <p:cNvSpPr txBox="1"/>
          <p:nvPr/>
        </p:nvSpPr>
        <p:spPr>
          <a:xfrm>
            <a:off x="0" y="6383825"/>
            <a:ext cx="2667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#TechIntersections</a:t>
            </a:r>
            <a:endParaRPr b="1" i="0" sz="1800" u="none" cap="none" strike="noStrike">
              <a:solidFill>
                <a:schemeClr val="dk1"/>
              </a:solidFill>
              <a:latin typeface="Arial"/>
              <a:ea typeface="Arial"/>
              <a:cs typeface="Arial"/>
              <a:sym typeface="Arial"/>
            </a:endParaRPr>
          </a:p>
        </p:txBody>
      </p:sp>
      <p:sp>
        <p:nvSpPr>
          <p:cNvPr id="265" name="Google Shape;265;p98"/>
          <p:cNvSpPr txBox="1"/>
          <p:nvPr/>
        </p:nvSpPr>
        <p:spPr>
          <a:xfrm>
            <a:off x="6067928" y="6495756"/>
            <a:ext cx="61242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@erinjerri</a:t>
            </a:r>
            <a:endParaRPr b="1" i="0" sz="1800" u="none" cap="none" strike="noStrike">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968D"/>
        </a:solidFill>
      </p:bgPr>
    </p:bg>
    <p:spTree>
      <p:nvGrpSpPr>
        <p:cNvPr id="269" name="Shape 269"/>
        <p:cNvGrpSpPr/>
        <p:nvPr/>
      </p:nvGrpSpPr>
      <p:grpSpPr>
        <a:xfrm>
          <a:off x="0" y="0"/>
          <a:ext cx="0" cy="0"/>
          <a:chOff x="0" y="0"/>
          <a:chExt cx="0" cy="0"/>
        </a:xfrm>
      </p:grpSpPr>
      <p:pic>
        <p:nvPicPr>
          <p:cNvPr descr="Diagram&#10;&#10;Description automatically generated" id="270" name="Google Shape;270;p99"/>
          <p:cNvPicPr preferRelativeResize="0"/>
          <p:nvPr/>
        </p:nvPicPr>
        <p:blipFill rotWithShape="1">
          <a:blip r:embed="rId3">
            <a:alphaModFix/>
          </a:blip>
          <a:srcRect b="0" l="0" r="0" t="0"/>
          <a:stretch/>
        </p:blipFill>
        <p:spPr>
          <a:xfrm>
            <a:off x="-1" y="0"/>
            <a:ext cx="12204601" cy="6865088"/>
          </a:xfrm>
          <a:prstGeom prst="rect">
            <a:avLst/>
          </a:prstGeom>
          <a:noFill/>
          <a:ln>
            <a:noFill/>
          </a:ln>
        </p:spPr>
      </p:pic>
      <p:sp>
        <p:nvSpPr>
          <p:cNvPr id="271" name="Google Shape;271;p99"/>
          <p:cNvSpPr txBox="1"/>
          <p:nvPr/>
        </p:nvSpPr>
        <p:spPr>
          <a:xfrm>
            <a:off x="6067928" y="6495756"/>
            <a:ext cx="6124072"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@erinjerri</a:t>
            </a:r>
            <a:endParaRPr b="1" i="0" sz="18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descr="A person smiling at the camera&#10;&#10;Description automatically generated with low confidence" id="105" name="Google Shape;105;p46"/>
          <p:cNvPicPr preferRelativeResize="0"/>
          <p:nvPr/>
        </p:nvPicPr>
        <p:blipFill rotWithShape="1">
          <a:blip r:embed="rId3">
            <a:alphaModFix/>
          </a:blip>
          <a:srcRect b="0" l="0" r="0" t="0"/>
          <a:stretch/>
        </p:blipFill>
        <p:spPr>
          <a:xfrm>
            <a:off x="1482112" y="-3567715"/>
            <a:ext cx="10709801" cy="10709801"/>
          </a:xfrm>
          <a:prstGeom prst="rect">
            <a:avLst/>
          </a:prstGeom>
          <a:noFill/>
          <a:ln>
            <a:noFill/>
          </a:ln>
        </p:spPr>
      </p:pic>
      <p:sp>
        <p:nvSpPr>
          <p:cNvPr id="106" name="Google Shape;106;p46"/>
          <p:cNvSpPr txBox="1"/>
          <p:nvPr/>
        </p:nvSpPr>
        <p:spPr>
          <a:xfrm>
            <a:off x="2977154" y="849086"/>
            <a:ext cx="8274716" cy="2400617"/>
          </a:xfrm>
          <a:prstGeom prst="rect">
            <a:avLst/>
          </a:prstGeom>
          <a:noFill/>
          <a:ln>
            <a:noFill/>
          </a:ln>
        </p:spPr>
        <p:txBody>
          <a:bodyPr anchorCtr="0" anchor="t" bIns="45700" lIns="91425" spcFirstLastPara="1" rIns="91425" wrap="square" tIns="45700">
            <a:spAutoFit/>
          </a:bodyPr>
          <a:lstStyle/>
          <a:p>
            <a:pPr indent="0" lvl="0" marL="93131" marR="0" rtl="0" algn="l">
              <a:lnSpc>
                <a:spcPct val="150000"/>
              </a:lnSpc>
              <a:spcBef>
                <a:spcPts val="0"/>
              </a:spcBef>
              <a:spcAft>
                <a:spcPts val="0"/>
              </a:spcAft>
              <a:buClr>
                <a:srgbClr val="000000"/>
              </a:buClr>
              <a:buSzPts val="5000"/>
              <a:buFont typeface="Arial"/>
              <a:buNone/>
            </a:pPr>
            <a:r>
              <a:rPr b="0" i="0" lang="en-US" sz="5000" u="none" cap="none" strike="noStrike">
                <a:solidFill>
                  <a:schemeClr val="dk1"/>
                </a:solidFill>
                <a:latin typeface="Arial"/>
                <a:ea typeface="Arial"/>
                <a:cs typeface="Arial"/>
                <a:sym typeface="Arial"/>
              </a:rPr>
              <a:t> STORY OF SELF</a:t>
            </a:r>
            <a:endParaRPr b="0" i="0" sz="5000" u="none" cap="none" strike="noStrike">
              <a:solidFill>
                <a:srgbClr val="000000"/>
              </a:solidFill>
              <a:latin typeface="Arial"/>
              <a:ea typeface="Arial"/>
              <a:cs typeface="Arial"/>
              <a:sym typeface="Arial"/>
            </a:endParaRPr>
          </a:p>
          <a:p>
            <a:pPr indent="0" lvl="0" marL="93131" marR="0" rtl="0" algn="l">
              <a:lnSpc>
                <a:spcPct val="150000"/>
              </a:lnSpc>
              <a:spcBef>
                <a:spcPts val="0"/>
              </a:spcBef>
              <a:spcAft>
                <a:spcPts val="0"/>
              </a:spcAft>
              <a:buClr>
                <a:srgbClr val="000000"/>
              </a:buClr>
              <a:buSzPts val="5000"/>
              <a:buFont typeface="Arial"/>
              <a:buNone/>
            </a:pPr>
            <a:r>
              <a:t/>
            </a:r>
            <a:endParaRPr b="0" i="0" sz="5000" u="none" cap="none" strike="noStrike">
              <a:solidFill>
                <a:srgbClr val="000000"/>
              </a:solidFill>
              <a:latin typeface="Arial"/>
              <a:ea typeface="Arial"/>
              <a:cs typeface="Arial"/>
              <a:sym typeface="Arial"/>
            </a:endParaRPr>
          </a:p>
        </p:txBody>
      </p:sp>
      <p:sp>
        <p:nvSpPr>
          <p:cNvPr id="107" name="Google Shape;107;p46"/>
          <p:cNvSpPr txBox="1"/>
          <p:nvPr/>
        </p:nvSpPr>
        <p:spPr>
          <a:xfrm>
            <a:off x="2642524" y="-817641"/>
            <a:ext cx="6906600" cy="8330100"/>
          </a:xfrm>
          <a:prstGeom prst="rect">
            <a:avLst/>
          </a:prstGeom>
          <a:noFill/>
          <a:ln>
            <a:noFill/>
          </a:ln>
        </p:spPr>
        <p:txBody>
          <a:bodyPr anchorCtr="0" anchor="t" bIns="60925" lIns="121900" spcFirstLastPara="1" rIns="121900" wrap="square" tIns="60925">
            <a:spAutoFit/>
          </a:bodyPr>
          <a:lstStyle/>
          <a:p>
            <a:pPr indent="0" lvl="0" marL="0" marR="0" rtl="0" algn="ctr">
              <a:lnSpc>
                <a:spcPct val="200000"/>
              </a:lnSpc>
              <a:spcBef>
                <a:spcPts val="0"/>
              </a:spcBef>
              <a:spcAft>
                <a:spcPts val="0"/>
              </a:spcAft>
              <a:buClr>
                <a:srgbClr val="000000"/>
              </a:buClr>
              <a:buSzPts val="26666"/>
              <a:buFont typeface="Arial"/>
              <a:buNone/>
            </a:pPr>
            <a:r>
              <a:rPr b="1" i="0" lang="en-US" sz="26666" u="none" cap="none" strike="noStrike">
                <a:solidFill>
                  <a:schemeClr val="dk1"/>
                </a:solidFill>
                <a:latin typeface="Arial"/>
                <a:ea typeface="Arial"/>
                <a:cs typeface="Arial"/>
                <a:sym typeface="Arial"/>
              </a:rPr>
              <a:t>1</a:t>
            </a:r>
            <a:r>
              <a:rPr b="1" i="0" lang="en-US" sz="13333" u="none" cap="none" strike="noStrike">
                <a:solidFill>
                  <a:schemeClr val="lt1"/>
                </a:solidFill>
                <a:latin typeface="Questrial"/>
                <a:ea typeface="Questrial"/>
                <a:cs typeface="Questrial"/>
                <a:sym typeface="Questrial"/>
              </a:rPr>
              <a:t> </a:t>
            </a:r>
            <a:endParaRPr b="1" i="0" sz="13333" u="none" cap="none" strike="noStrike">
              <a:solidFill>
                <a:schemeClr val="lt1"/>
              </a:solidFill>
              <a:latin typeface="Arial"/>
              <a:ea typeface="Arial"/>
              <a:cs typeface="Arial"/>
              <a:sym typeface="Arial"/>
            </a:endParaRPr>
          </a:p>
        </p:txBody>
      </p:sp>
      <p:sp>
        <p:nvSpPr>
          <p:cNvPr id="108" name="Google Shape;108;p46"/>
          <p:cNvSpPr txBox="1"/>
          <p:nvPr/>
        </p:nvSpPr>
        <p:spPr>
          <a:xfrm>
            <a:off x="-275" y="5219114"/>
            <a:ext cx="12192275" cy="779518"/>
          </a:xfrm>
          <a:prstGeom prst="rect">
            <a:avLst/>
          </a:prstGeom>
          <a:noFill/>
          <a:ln>
            <a:noFill/>
          </a:ln>
        </p:spPr>
        <p:txBody>
          <a:bodyPr anchorCtr="0" anchor="t" bIns="60925" lIns="121900" spcFirstLastPara="1" rIns="121900" wrap="square" tIns="60925">
            <a:spAutoFit/>
          </a:bodyPr>
          <a:lstStyle/>
          <a:p>
            <a:pPr indent="0" lvl="0" marL="0" marR="0" rtl="0" algn="ctr">
              <a:lnSpc>
                <a:spcPct val="200000"/>
              </a:lnSpc>
              <a:spcBef>
                <a:spcPts val="0"/>
              </a:spcBef>
              <a:spcAft>
                <a:spcPts val="0"/>
              </a:spcAft>
              <a:buClr>
                <a:srgbClr val="000000"/>
              </a:buClr>
              <a:buSzPts val="2133"/>
              <a:buFont typeface="Arial"/>
              <a:buNone/>
            </a:pPr>
            <a:r>
              <a:rPr b="1" i="0" lang="en-US" sz="2133" u="none" cap="none" strike="noStrike">
                <a:solidFill>
                  <a:schemeClr val="dk1"/>
                </a:solidFill>
                <a:latin typeface="Questrial"/>
                <a:ea typeface="Questrial"/>
                <a:cs typeface="Questrial"/>
                <a:sym typeface="Questrial"/>
              </a:rPr>
              <a:t>MY STORY</a:t>
            </a:r>
            <a:endParaRPr b="1" i="0" sz="2133" u="none" cap="none" strike="noStrike">
              <a:solidFill>
                <a:schemeClr val="dk1"/>
              </a:solidFill>
              <a:latin typeface="Arial"/>
              <a:ea typeface="Arial"/>
              <a:cs typeface="Arial"/>
              <a:sym typeface="Arial"/>
            </a:endParaRPr>
          </a:p>
        </p:txBody>
      </p:sp>
      <p:sp>
        <p:nvSpPr>
          <p:cNvPr id="109" name="Google Shape;109;p46"/>
          <p:cNvSpPr/>
          <p:nvPr/>
        </p:nvSpPr>
        <p:spPr>
          <a:xfrm>
            <a:off x="-275" y="127474"/>
            <a:ext cx="1482139" cy="7008118"/>
          </a:xfrm>
          <a:prstGeom prst="rect">
            <a:avLst/>
          </a:prstGeom>
          <a:solidFill>
            <a:srgbClr val="0238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dk1"/>
              </a:solidFill>
              <a:latin typeface="Calibri"/>
              <a:ea typeface="Calibri"/>
              <a:cs typeface="Calibri"/>
              <a:sym typeface="Calibri"/>
            </a:endParaRPr>
          </a:p>
        </p:txBody>
      </p:sp>
      <p:sp>
        <p:nvSpPr>
          <p:cNvPr id="110" name="Google Shape;110;p46"/>
          <p:cNvSpPr txBox="1"/>
          <p:nvPr/>
        </p:nvSpPr>
        <p:spPr>
          <a:xfrm rot="-5400000">
            <a:off x="-2519599" y="3416902"/>
            <a:ext cx="6520898" cy="707847"/>
          </a:xfrm>
          <a:prstGeom prst="rect">
            <a:avLst/>
          </a:prstGeom>
          <a:solidFill>
            <a:srgbClr val="02403B"/>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STORY OF SELF</a:t>
            </a:r>
            <a:endParaRPr b="0" i="0" sz="40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968D"/>
        </a:solidFill>
      </p:bgPr>
    </p:bg>
    <p:spTree>
      <p:nvGrpSpPr>
        <p:cNvPr id="276" name="Shape 276"/>
        <p:cNvGrpSpPr/>
        <p:nvPr/>
      </p:nvGrpSpPr>
      <p:grpSpPr>
        <a:xfrm>
          <a:off x="0" y="0"/>
          <a:ext cx="0" cy="0"/>
          <a:chOff x="0" y="0"/>
          <a:chExt cx="0" cy="0"/>
        </a:xfrm>
      </p:grpSpPr>
      <p:pic>
        <p:nvPicPr>
          <p:cNvPr descr="Graphical user interface&#10;&#10;Description automatically generated with medium confidence" id="277" name="Google Shape;277;p10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78" name="Google Shape;278;p100"/>
          <p:cNvSpPr txBox="1"/>
          <p:nvPr/>
        </p:nvSpPr>
        <p:spPr>
          <a:xfrm>
            <a:off x="-123371" y="3091543"/>
            <a:ext cx="12192000" cy="2326105"/>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6000"/>
              <a:buFont typeface="Calibri"/>
              <a:buNone/>
            </a:pPr>
            <a:r>
              <a:t/>
            </a:r>
            <a:endParaRPr b="0" i="0" sz="6000" u="none" cap="none" strike="noStrike">
              <a:solidFill>
                <a:schemeClr val="lt1"/>
              </a:solidFill>
              <a:latin typeface="Arial"/>
              <a:ea typeface="Arial"/>
              <a:cs typeface="Arial"/>
              <a:sym typeface="Arial"/>
            </a:endParaRPr>
          </a:p>
        </p:txBody>
      </p:sp>
      <p:pic>
        <p:nvPicPr>
          <p:cNvPr descr="A group of people posing for a photo&#10;&#10;Description automatically generated with medium confidence" id="279" name="Google Shape;279;p100"/>
          <p:cNvPicPr preferRelativeResize="0"/>
          <p:nvPr/>
        </p:nvPicPr>
        <p:blipFill rotWithShape="1">
          <a:blip r:embed="rId4">
            <a:alphaModFix/>
          </a:blip>
          <a:srcRect b="0" l="0" r="0" t="19685"/>
          <a:stretch/>
        </p:blipFill>
        <p:spPr>
          <a:xfrm>
            <a:off x="123371" y="2856322"/>
            <a:ext cx="3944258" cy="2111365"/>
          </a:xfrm>
          <a:prstGeom prst="rect">
            <a:avLst/>
          </a:prstGeom>
          <a:noFill/>
          <a:ln>
            <a:noFill/>
          </a:ln>
        </p:spPr>
      </p:pic>
      <p:pic>
        <p:nvPicPr>
          <p:cNvPr descr="A group of people posing for a photo&#10;&#10;Description automatically generated" id="280" name="Google Shape;280;p100"/>
          <p:cNvPicPr preferRelativeResize="0"/>
          <p:nvPr/>
        </p:nvPicPr>
        <p:blipFill rotWithShape="1">
          <a:blip r:embed="rId5">
            <a:alphaModFix/>
          </a:blip>
          <a:srcRect b="0" l="0" r="0" t="0"/>
          <a:stretch/>
        </p:blipFill>
        <p:spPr>
          <a:xfrm>
            <a:off x="8894975" y="2842099"/>
            <a:ext cx="3230519" cy="1249134"/>
          </a:xfrm>
          <a:prstGeom prst="rect">
            <a:avLst/>
          </a:prstGeom>
          <a:noFill/>
          <a:ln>
            <a:noFill/>
          </a:ln>
        </p:spPr>
      </p:pic>
      <p:pic>
        <p:nvPicPr>
          <p:cNvPr descr="A group of people posing for a photo&#10;&#10;Description automatically generated" id="281" name="Google Shape;281;p100"/>
          <p:cNvPicPr preferRelativeResize="0"/>
          <p:nvPr/>
        </p:nvPicPr>
        <p:blipFill rotWithShape="1">
          <a:blip r:embed="rId6">
            <a:alphaModFix/>
          </a:blip>
          <a:srcRect b="0" l="0" r="0" t="15063"/>
          <a:stretch/>
        </p:blipFill>
        <p:spPr>
          <a:xfrm>
            <a:off x="4191000" y="2856322"/>
            <a:ext cx="4580604" cy="2917955"/>
          </a:xfrm>
          <a:prstGeom prst="rect">
            <a:avLst/>
          </a:prstGeom>
          <a:noFill/>
          <a:ln>
            <a:noFill/>
          </a:ln>
        </p:spPr>
      </p:pic>
      <p:sp>
        <p:nvSpPr>
          <p:cNvPr id="282" name="Google Shape;282;p100"/>
          <p:cNvSpPr txBox="1"/>
          <p:nvPr/>
        </p:nvSpPr>
        <p:spPr>
          <a:xfrm>
            <a:off x="-123371" y="1945695"/>
            <a:ext cx="12192000" cy="5539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CF9E02"/>
                </a:solidFill>
                <a:latin typeface="Arial"/>
                <a:ea typeface="Arial"/>
                <a:cs typeface="Arial"/>
                <a:sym typeface="Arial"/>
              </a:rPr>
              <a:t>Teaching next generation spatial computing</a:t>
            </a:r>
            <a:endParaRPr b="1" i="0" sz="3000" u="none" cap="none" strike="noStrike">
              <a:solidFill>
                <a:srgbClr val="CF9E02"/>
              </a:solidFill>
              <a:latin typeface="Arial"/>
              <a:ea typeface="Arial"/>
              <a:cs typeface="Arial"/>
              <a:sym typeface="Arial"/>
            </a:endParaRPr>
          </a:p>
        </p:txBody>
      </p:sp>
      <p:sp>
        <p:nvSpPr>
          <p:cNvPr id="283" name="Google Shape;283;p100"/>
          <p:cNvSpPr txBox="1"/>
          <p:nvPr/>
        </p:nvSpPr>
        <p:spPr>
          <a:xfrm>
            <a:off x="123371" y="5232549"/>
            <a:ext cx="3944258"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CF9E02"/>
                </a:solidFill>
                <a:latin typeface="Arial"/>
                <a:ea typeface="Arial"/>
                <a:cs typeface="Arial"/>
                <a:sym typeface="Arial"/>
              </a:rPr>
              <a:t>Girls Who Code 2018</a:t>
            </a:r>
            <a:endParaRPr b="1" i="0" sz="3000" u="none" cap="none" strike="noStrike">
              <a:solidFill>
                <a:srgbClr val="CF9E02"/>
              </a:solidFill>
              <a:latin typeface="Arial"/>
              <a:ea typeface="Arial"/>
              <a:cs typeface="Arial"/>
              <a:sym typeface="Arial"/>
            </a:endParaRPr>
          </a:p>
        </p:txBody>
      </p:sp>
      <p:sp>
        <p:nvSpPr>
          <p:cNvPr id="284" name="Google Shape;284;p100"/>
          <p:cNvSpPr txBox="1"/>
          <p:nvPr/>
        </p:nvSpPr>
        <p:spPr>
          <a:xfrm>
            <a:off x="4190999" y="5835154"/>
            <a:ext cx="4580604" cy="5539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CF9E02"/>
                </a:solidFill>
                <a:latin typeface="Arial"/>
                <a:ea typeface="Arial"/>
                <a:cs typeface="Arial"/>
                <a:sym typeface="Arial"/>
              </a:rPr>
              <a:t>PixelHacks 2019</a:t>
            </a:r>
            <a:endParaRPr b="1" i="0" sz="3000" u="none" cap="none" strike="noStrike">
              <a:solidFill>
                <a:srgbClr val="CF9E02"/>
              </a:solidFill>
              <a:latin typeface="Arial"/>
              <a:ea typeface="Arial"/>
              <a:cs typeface="Arial"/>
              <a:sym typeface="Arial"/>
            </a:endParaRPr>
          </a:p>
        </p:txBody>
      </p:sp>
      <p:sp>
        <p:nvSpPr>
          <p:cNvPr id="285" name="Google Shape;285;p100"/>
          <p:cNvSpPr txBox="1"/>
          <p:nvPr/>
        </p:nvSpPr>
        <p:spPr>
          <a:xfrm>
            <a:off x="8129815" y="4221623"/>
            <a:ext cx="4580604" cy="5539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CF9E02"/>
                </a:solidFill>
                <a:latin typeface="Arial"/>
                <a:ea typeface="Arial"/>
                <a:cs typeface="Arial"/>
                <a:sym typeface="Arial"/>
              </a:rPr>
              <a:t>Cisco 2016</a:t>
            </a:r>
            <a:endParaRPr b="1" i="0" sz="3000" u="none" cap="none" strike="noStrike">
              <a:solidFill>
                <a:srgbClr val="CF9E02"/>
              </a:solidFill>
              <a:latin typeface="Arial"/>
              <a:ea typeface="Arial"/>
              <a:cs typeface="Arial"/>
              <a:sym typeface="Arial"/>
            </a:endParaRPr>
          </a:p>
        </p:txBody>
      </p:sp>
      <p:sp>
        <p:nvSpPr>
          <p:cNvPr id="286" name="Google Shape;286;p100"/>
          <p:cNvSpPr txBox="1"/>
          <p:nvPr/>
        </p:nvSpPr>
        <p:spPr>
          <a:xfrm>
            <a:off x="0" y="6383825"/>
            <a:ext cx="2667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#TechIntersections</a:t>
            </a:r>
            <a:endParaRPr b="1" i="0" sz="1800" u="none" cap="none" strike="noStrike">
              <a:solidFill>
                <a:schemeClr val="dk1"/>
              </a:solidFill>
              <a:latin typeface="Arial"/>
              <a:ea typeface="Arial"/>
              <a:cs typeface="Arial"/>
              <a:sym typeface="Arial"/>
            </a:endParaRPr>
          </a:p>
        </p:txBody>
      </p:sp>
      <p:sp>
        <p:nvSpPr>
          <p:cNvPr id="287" name="Google Shape;287;p100"/>
          <p:cNvSpPr txBox="1"/>
          <p:nvPr/>
        </p:nvSpPr>
        <p:spPr>
          <a:xfrm>
            <a:off x="6067928" y="6495756"/>
            <a:ext cx="6124072"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@erinjerri</a:t>
            </a:r>
            <a:endParaRPr b="1" i="0" sz="18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968D"/>
        </a:solidFill>
      </p:bgPr>
    </p:bg>
    <p:spTree>
      <p:nvGrpSpPr>
        <p:cNvPr id="291" name="Shape 291"/>
        <p:cNvGrpSpPr/>
        <p:nvPr/>
      </p:nvGrpSpPr>
      <p:grpSpPr>
        <a:xfrm>
          <a:off x="0" y="0"/>
          <a:ext cx="0" cy="0"/>
          <a:chOff x="0" y="0"/>
          <a:chExt cx="0" cy="0"/>
        </a:xfrm>
      </p:grpSpPr>
      <p:pic>
        <p:nvPicPr>
          <p:cNvPr descr="Diagram&#10;&#10;Description automatically generated" id="292" name="Google Shape;292;p102"/>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93" name="Google Shape;293;p102"/>
          <p:cNvSpPr txBox="1"/>
          <p:nvPr/>
        </p:nvSpPr>
        <p:spPr>
          <a:xfrm>
            <a:off x="0" y="6383825"/>
            <a:ext cx="2667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#TechIntersections</a:t>
            </a:r>
            <a:endParaRPr b="1" i="0" sz="1800" u="none" cap="none" strike="noStrike">
              <a:solidFill>
                <a:schemeClr val="dk1"/>
              </a:solidFill>
              <a:latin typeface="Arial"/>
              <a:ea typeface="Arial"/>
              <a:cs typeface="Arial"/>
              <a:sym typeface="Arial"/>
            </a:endParaRPr>
          </a:p>
        </p:txBody>
      </p:sp>
      <p:sp>
        <p:nvSpPr>
          <p:cNvPr id="294" name="Google Shape;294;p102"/>
          <p:cNvSpPr txBox="1"/>
          <p:nvPr/>
        </p:nvSpPr>
        <p:spPr>
          <a:xfrm>
            <a:off x="6067928" y="6495756"/>
            <a:ext cx="61242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@erinjerri</a:t>
            </a:r>
            <a:endParaRPr b="1" i="0" sz="1800" u="none" cap="none" strike="noStrike">
              <a:solidFill>
                <a:schemeClr val="dk1"/>
              </a:solidFill>
              <a:latin typeface="Arial"/>
              <a:ea typeface="Arial"/>
              <a:cs typeface="Arial"/>
              <a:sym typeface="Arial"/>
            </a:endParaRPr>
          </a:p>
        </p:txBody>
      </p:sp>
      <p:sp>
        <p:nvSpPr>
          <p:cNvPr id="295" name="Google Shape;295;p102"/>
          <p:cNvSpPr txBox="1"/>
          <p:nvPr/>
        </p:nvSpPr>
        <p:spPr>
          <a:xfrm>
            <a:off x="-28072" y="364512"/>
            <a:ext cx="12192000" cy="13707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800"/>
              <a:buFont typeface="Arial"/>
              <a:buNone/>
            </a:pPr>
            <a:r>
              <a:rPr b="0" i="0" lang="en-US" sz="6000" u="none" cap="none" strike="noStrike">
                <a:solidFill>
                  <a:schemeClr val="lt1"/>
                </a:solidFill>
                <a:latin typeface="Arial"/>
                <a:ea typeface="Arial"/>
                <a:cs typeface="Arial"/>
                <a:sym typeface="Arial"/>
              </a:rPr>
              <a:t>AI PRAXIS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1000"/>
              </a:spcBef>
              <a:spcAft>
                <a:spcPts val="0"/>
              </a:spcAft>
              <a:buClr>
                <a:schemeClr val="dk1"/>
              </a:buClr>
              <a:buSzPts val="800"/>
              <a:buFont typeface="Arial"/>
              <a:buNone/>
            </a:pPr>
            <a:r>
              <a:t/>
            </a:r>
            <a:endParaRPr b="1" i="0" sz="7000" u="none" cap="none" strike="noStrike">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968D"/>
        </a:solidFill>
      </p:bgPr>
    </p:bg>
    <p:spTree>
      <p:nvGrpSpPr>
        <p:cNvPr id="299" name="Shape 299"/>
        <p:cNvGrpSpPr/>
        <p:nvPr/>
      </p:nvGrpSpPr>
      <p:grpSpPr>
        <a:xfrm>
          <a:off x="0" y="0"/>
          <a:ext cx="0" cy="0"/>
          <a:chOff x="0" y="0"/>
          <a:chExt cx="0" cy="0"/>
        </a:xfrm>
      </p:grpSpPr>
      <p:pic>
        <p:nvPicPr>
          <p:cNvPr descr="Shape, rectangle&#10;&#10;Description automatically generated" id="300" name="Google Shape;300;p126"/>
          <p:cNvPicPr preferRelativeResize="0"/>
          <p:nvPr/>
        </p:nvPicPr>
        <p:blipFill rotWithShape="1">
          <a:blip r:embed="rId3">
            <a:alphaModFix/>
          </a:blip>
          <a:srcRect b="0" l="0" r="0" t="0"/>
          <a:stretch/>
        </p:blipFill>
        <p:spPr>
          <a:xfrm>
            <a:off x="-1" y="0"/>
            <a:ext cx="12204601" cy="6865088"/>
          </a:xfrm>
          <a:prstGeom prst="rect">
            <a:avLst/>
          </a:prstGeom>
          <a:noFill/>
          <a:ln>
            <a:noFill/>
          </a:ln>
        </p:spPr>
      </p:pic>
      <p:sp>
        <p:nvSpPr>
          <p:cNvPr id="301" name="Google Shape;301;p126"/>
          <p:cNvSpPr txBox="1"/>
          <p:nvPr/>
        </p:nvSpPr>
        <p:spPr>
          <a:xfrm>
            <a:off x="0" y="0"/>
            <a:ext cx="12131566" cy="1631175"/>
          </a:xfrm>
          <a:prstGeom prst="rect">
            <a:avLst/>
          </a:prstGeom>
          <a:noFill/>
          <a:ln>
            <a:noFill/>
          </a:ln>
        </p:spPr>
        <p:txBody>
          <a:bodyPr anchorCtr="0" anchor="t" bIns="45700" lIns="91425" spcFirstLastPara="1" rIns="91425" wrap="square" tIns="45700">
            <a:spAutoFit/>
          </a:bodyPr>
          <a:lstStyle/>
          <a:p>
            <a:pPr indent="0" lvl="0" marL="93131" marR="0" rtl="0" algn="ctr">
              <a:lnSpc>
                <a:spcPct val="200000"/>
              </a:lnSpc>
              <a:spcBef>
                <a:spcPts val="0"/>
              </a:spcBef>
              <a:spcAft>
                <a:spcPts val="0"/>
              </a:spcAft>
              <a:buClr>
                <a:srgbClr val="000000"/>
              </a:buClr>
              <a:buSzPts val="5000"/>
              <a:buFont typeface="Arial"/>
              <a:buNone/>
            </a:pPr>
            <a:r>
              <a:rPr b="0" i="0" lang="en-US" sz="5000" u="none" cap="none" strike="noStrike">
                <a:solidFill>
                  <a:schemeClr val="lt1"/>
                </a:solidFill>
                <a:latin typeface="Arial"/>
                <a:ea typeface="Arial"/>
                <a:cs typeface="Arial"/>
                <a:sym typeface="Arial"/>
              </a:rPr>
              <a:t>REFERENCES</a:t>
            </a:r>
            <a:endParaRPr b="0" i="0" sz="5000" u="none" cap="none" strike="noStrike">
              <a:solidFill>
                <a:schemeClr val="lt1"/>
              </a:solidFill>
              <a:latin typeface="Arial"/>
              <a:ea typeface="Arial"/>
              <a:cs typeface="Arial"/>
              <a:sym typeface="Arial"/>
            </a:endParaRPr>
          </a:p>
        </p:txBody>
      </p:sp>
      <p:sp>
        <p:nvSpPr>
          <p:cNvPr id="302" name="Google Shape;302;p126"/>
          <p:cNvSpPr txBox="1"/>
          <p:nvPr/>
        </p:nvSpPr>
        <p:spPr>
          <a:xfrm>
            <a:off x="0" y="6383825"/>
            <a:ext cx="2667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#TechIntersections</a:t>
            </a:r>
            <a:endParaRPr b="1" i="0" sz="1800" u="none" cap="none" strike="noStrike">
              <a:solidFill>
                <a:schemeClr val="lt1"/>
              </a:solidFill>
              <a:latin typeface="Arial"/>
              <a:ea typeface="Arial"/>
              <a:cs typeface="Arial"/>
              <a:sym typeface="Arial"/>
            </a:endParaRPr>
          </a:p>
        </p:txBody>
      </p:sp>
      <p:sp>
        <p:nvSpPr>
          <p:cNvPr id="303" name="Google Shape;303;p126"/>
          <p:cNvSpPr txBox="1"/>
          <p:nvPr/>
        </p:nvSpPr>
        <p:spPr>
          <a:xfrm>
            <a:off x="6067928" y="6495756"/>
            <a:ext cx="6124072"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@erinjerri</a:t>
            </a:r>
            <a:endParaRPr b="1" i="0" sz="1800" u="none" cap="none" strike="noStrike">
              <a:solidFill>
                <a:schemeClr val="lt1"/>
              </a:solidFill>
              <a:latin typeface="Arial"/>
              <a:ea typeface="Arial"/>
              <a:cs typeface="Arial"/>
              <a:sym typeface="Arial"/>
            </a:endParaRPr>
          </a:p>
        </p:txBody>
      </p:sp>
      <p:sp>
        <p:nvSpPr>
          <p:cNvPr id="304" name="Google Shape;304;p126"/>
          <p:cNvSpPr txBox="1"/>
          <p:nvPr/>
        </p:nvSpPr>
        <p:spPr>
          <a:xfrm>
            <a:off x="350616" y="1939017"/>
            <a:ext cx="11780950" cy="69865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Jerald, Jason. The VR Book: Human Centered Design for Virtual Reality. ACM. 2016.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Lynch, Shana “Andrew Ng: Why AI Is the New Electricity” 2017, 11 March.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rgbClr val="DCA10D"/>
                </a:solidFill>
                <a:latin typeface="Arial"/>
                <a:ea typeface="Arial"/>
                <a:cs typeface="Arial"/>
                <a:sym typeface="Arial"/>
                <a:hlinkClick r:id="rId4">
                  <a:extLst>
                    <a:ext uri="{A12FA001-AC4F-418D-AE19-62706E023703}">
                      <ahyp:hlinkClr val="tx"/>
                    </a:ext>
                  </a:extLst>
                </a:hlinkClick>
              </a:rPr>
              <a:t>https://www.gsb.stanford.edu/insights/andrew-ng-why-ai-new-electricity</a:t>
            </a:r>
            <a:endParaRPr b="0" i="0" sz="1400" u="none" cap="none" strike="noStrike">
              <a:solidFill>
                <a:srgbClr val="DCA10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Nakamoto, Satoshi. “BitCoin: A Peer-to-Peer Electronic Cash System.”2008, 31 October.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rgbClr val="DCA10D"/>
                </a:solidFill>
                <a:latin typeface="Arial"/>
                <a:ea typeface="Arial"/>
                <a:cs typeface="Arial"/>
                <a:sym typeface="Arial"/>
                <a:hlinkClick r:id="rId5">
                  <a:extLst>
                    <a:ext uri="{A12FA001-AC4F-418D-AE19-62706E023703}">
                      <ahyp:hlinkClr val="tx"/>
                    </a:ext>
                  </a:extLst>
                </a:hlinkClick>
              </a:rPr>
              <a:t>https://bitcoin.org/bitcoin.pdf</a:t>
            </a:r>
            <a:endParaRPr b="0" i="0" sz="1400" u="none" cap="none" strike="noStrike">
              <a:solidFill>
                <a:srgbClr val="DCA10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Oronce, Carlos. “US Health Care Relies on Filipinxs While Ignoring Their Health Needs Disguised Disparities and the COVID-19 Pandemic.” 2021, 23, July.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rgbClr val="DCA10D"/>
                </a:solidFill>
                <a:latin typeface="Arial"/>
                <a:ea typeface="Arial"/>
                <a:cs typeface="Arial"/>
                <a:sym typeface="Arial"/>
                <a:hlinkClick r:id="rId6">
                  <a:extLst>
                    <a:ext uri="{A12FA001-AC4F-418D-AE19-62706E023703}">
                      <ahyp:hlinkClr val="tx"/>
                    </a:ext>
                  </a:extLst>
                </a:hlinkClick>
              </a:rPr>
              <a:t>https://jamanetwork.com/journals/jama-health-forum/fullarticle/2782408</a:t>
            </a:r>
            <a:endParaRPr b="0" i="0" sz="1400" u="none" cap="none" strike="noStrike">
              <a:solidFill>
                <a:srgbClr val="DCA10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1" i="0" lang="en-US" sz="1400" u="none" cap="none" strike="noStrike">
                <a:solidFill>
                  <a:schemeClr val="dk1"/>
                </a:solidFill>
                <a:latin typeface="Arial"/>
                <a:ea typeface="Arial"/>
                <a:cs typeface="Arial"/>
                <a:sym typeface="Arial"/>
              </a:rPr>
              <a:t>Sietsma</a:t>
            </a:r>
            <a:r>
              <a:rPr b="0" i="0" lang="en-US" sz="1400" u="none" cap="none" strike="noStrike">
                <a:solidFill>
                  <a:schemeClr val="dk1"/>
                </a:solidFill>
                <a:latin typeface="Arial"/>
                <a:ea typeface="Arial"/>
                <a:cs typeface="Arial"/>
                <a:sym typeface="Arial"/>
              </a:rPr>
              <a:t>, Silka. </a:t>
            </a:r>
            <a:r>
              <a:rPr b="1" i="0" lang="en-US" sz="1400" u="none" cap="none" strike="noStrike">
                <a:solidFill>
                  <a:schemeClr val="dk1"/>
                </a:solidFill>
                <a:latin typeface="Arial"/>
                <a:ea typeface="Arial"/>
                <a:cs typeface="Arial"/>
                <a:sym typeface="Arial"/>
              </a:rPr>
              <a:t>“ Designing for Our Senses, Not Our Devices.” </a:t>
            </a:r>
            <a:r>
              <a:rPr b="1" i="1" lang="en-US" sz="1400" u="none" cap="none" strike="noStrike">
                <a:solidFill>
                  <a:schemeClr val="dk1"/>
                </a:solidFill>
                <a:latin typeface="Arial"/>
                <a:ea typeface="Arial"/>
                <a:cs typeface="Arial"/>
                <a:sym typeface="Arial"/>
              </a:rPr>
              <a:t>Creating Augmented and Virtual Realities</a:t>
            </a:r>
            <a:r>
              <a:rPr b="1" i="0" lang="en-US" sz="1400" u="none" cap="none" strike="noStrike">
                <a:solidFill>
                  <a:schemeClr val="dk1"/>
                </a:solidFill>
                <a:latin typeface="Arial"/>
                <a:ea typeface="Arial"/>
                <a:cs typeface="Arial"/>
                <a:sym typeface="Arial"/>
              </a:rPr>
              <a:t>. O’Reilly Media. Pg 36. 2019.</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Vanourek, Gregg.“The Power of Taking Full Responsibility for Your Life.”22 March 2022.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rgbClr val="DCA10D"/>
                </a:solidFill>
                <a:latin typeface="Arial"/>
                <a:ea typeface="Arial"/>
                <a:cs typeface="Arial"/>
                <a:sym typeface="Arial"/>
                <a:hlinkClick r:id="rId7">
                  <a:extLst>
                    <a:ext uri="{A12FA001-AC4F-418D-AE19-62706E023703}">
                      <ahyp:hlinkClr val="tx"/>
                    </a:ext>
                  </a:extLst>
                </a:hlinkClick>
              </a:rPr>
              <a:t>https://greggvanourek.com/full-responsibility/</a:t>
            </a:r>
            <a:br>
              <a:rPr b="0" i="0" lang="en-US" sz="1400" u="none" cap="none" strike="noStrike">
                <a:solidFill>
                  <a:schemeClr val="dk1"/>
                </a:solidFill>
                <a:latin typeface="Arial"/>
                <a:ea typeface="Arial"/>
                <a:cs typeface="Arial"/>
                <a:sym typeface="Arial"/>
              </a:rPr>
            </a:b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Wang, Eva Marie.“Paglalayag sa Balangay as Methodology A Decolonial Journey of Re-Imaging Our Research, International Extramural Conference, University of the Philippines, Cebu. 2021 Oct 256. </a:t>
            </a:r>
            <a:r>
              <a:rPr b="0" i="0" lang="en-US" sz="1400" u="sng" cap="none" strike="noStrike">
                <a:solidFill>
                  <a:srgbClr val="DCA10D"/>
                </a:solidFill>
                <a:latin typeface="Arial"/>
                <a:ea typeface="Arial"/>
                <a:cs typeface="Arial"/>
                <a:sym typeface="Arial"/>
                <a:hlinkClick r:id="rId8">
                  <a:extLst>
                    <a:ext uri="{A12FA001-AC4F-418D-AE19-62706E023703}">
                      <ahyp:hlinkClr val="tx"/>
                    </a:ext>
                  </a:extLst>
                </a:hlinkClick>
              </a:rPr>
              <a:t>https://www.facebook.com/UPCebuSocSci/videos/329426628986894</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descr="A person wearing sunglasses and a hat&#10;&#10;Description automatically generated with medium confidence" id="309" name="Google Shape;309;p127"/>
          <p:cNvPicPr preferRelativeResize="0"/>
          <p:nvPr/>
        </p:nvPicPr>
        <p:blipFill rotWithShape="1">
          <a:blip r:embed="rId3">
            <a:alphaModFix/>
          </a:blip>
          <a:srcRect b="0" l="0" r="0" t="0"/>
          <a:stretch/>
        </p:blipFill>
        <p:spPr>
          <a:xfrm>
            <a:off x="2667000" y="0"/>
            <a:ext cx="6858000" cy="6858000"/>
          </a:xfrm>
          <a:prstGeom prst="rect">
            <a:avLst/>
          </a:prstGeom>
          <a:noFill/>
          <a:ln>
            <a:noFill/>
          </a:ln>
        </p:spPr>
      </p:pic>
      <p:sp>
        <p:nvSpPr>
          <p:cNvPr id="310" name="Google Shape;310;p127"/>
          <p:cNvSpPr/>
          <p:nvPr/>
        </p:nvSpPr>
        <p:spPr>
          <a:xfrm>
            <a:off x="-7200" y="-150118"/>
            <a:ext cx="1482139" cy="7008118"/>
          </a:xfrm>
          <a:prstGeom prst="rect">
            <a:avLst/>
          </a:prstGeom>
          <a:solidFill>
            <a:srgbClr val="0238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dk1"/>
              </a:solidFill>
              <a:latin typeface="Calibri"/>
              <a:ea typeface="Calibri"/>
              <a:cs typeface="Calibri"/>
              <a:sym typeface="Calibri"/>
            </a:endParaRPr>
          </a:p>
        </p:txBody>
      </p:sp>
      <p:sp>
        <p:nvSpPr>
          <p:cNvPr id="311" name="Google Shape;311;p127"/>
          <p:cNvSpPr txBox="1"/>
          <p:nvPr/>
        </p:nvSpPr>
        <p:spPr>
          <a:xfrm rot="-5400000">
            <a:off x="-2526524" y="3139310"/>
            <a:ext cx="6520898" cy="707847"/>
          </a:xfrm>
          <a:prstGeom prst="rect">
            <a:avLst/>
          </a:prstGeom>
          <a:solidFill>
            <a:srgbClr val="02403B"/>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ISANG BAGSAK!</a:t>
            </a:r>
            <a:endParaRPr b="0" i="0" sz="4000" u="none" cap="none" strike="noStrike">
              <a:solidFill>
                <a:srgbClr val="000000"/>
              </a:solidFill>
              <a:latin typeface="Arial"/>
              <a:ea typeface="Arial"/>
              <a:cs typeface="Arial"/>
              <a:sym typeface="Arial"/>
            </a:endParaRPr>
          </a:p>
        </p:txBody>
      </p:sp>
      <p:sp>
        <p:nvSpPr>
          <p:cNvPr id="312" name="Google Shape;312;p127"/>
          <p:cNvSpPr txBox="1"/>
          <p:nvPr/>
        </p:nvSpPr>
        <p:spPr>
          <a:xfrm>
            <a:off x="6067928" y="6495756"/>
            <a:ext cx="6124072"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@erinjerri</a:t>
            </a:r>
            <a:endParaRPr b="1" i="0" sz="1800" u="none" cap="none" strike="noStrike">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75B5"/>
        </a:solidFill>
      </p:bgPr>
    </p:bg>
    <p:spTree>
      <p:nvGrpSpPr>
        <p:cNvPr id="317" name="Shape 317"/>
        <p:cNvGrpSpPr/>
        <p:nvPr/>
      </p:nvGrpSpPr>
      <p:grpSpPr>
        <a:xfrm>
          <a:off x="0" y="0"/>
          <a:ext cx="0" cy="0"/>
          <a:chOff x="0" y="0"/>
          <a:chExt cx="0" cy="0"/>
        </a:xfrm>
      </p:grpSpPr>
      <p:pic>
        <p:nvPicPr>
          <p:cNvPr descr="Graphical user interface&#10;&#10;Description automatically generated" id="318" name="Google Shape;318;p128"/>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319" name="Google Shape;319;p128"/>
          <p:cNvPicPr preferRelativeResize="0"/>
          <p:nvPr/>
        </p:nvPicPr>
        <p:blipFill rotWithShape="1">
          <a:blip r:embed="rId4">
            <a:alphaModFix/>
          </a:blip>
          <a:srcRect b="0" l="0" r="0" t="0"/>
          <a:stretch/>
        </p:blipFill>
        <p:spPr>
          <a:xfrm>
            <a:off x="2663687" y="2624758"/>
            <a:ext cx="7222434" cy="4062619"/>
          </a:xfrm>
          <a:prstGeom prst="rect">
            <a:avLst/>
          </a:prstGeom>
          <a:noFill/>
          <a:ln>
            <a:noFill/>
          </a:ln>
        </p:spPr>
      </p:pic>
      <p:sp>
        <p:nvSpPr>
          <p:cNvPr id="320" name="Google Shape;320;p128"/>
          <p:cNvSpPr txBox="1"/>
          <p:nvPr/>
        </p:nvSpPr>
        <p:spPr>
          <a:xfrm>
            <a:off x="0" y="6376737"/>
            <a:ext cx="2667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#TechIntersections</a:t>
            </a:r>
            <a:endParaRPr b="1" i="0" sz="1800" u="none" cap="none" strike="noStrike">
              <a:solidFill>
                <a:schemeClr val="dk1"/>
              </a:solidFill>
              <a:latin typeface="Arial"/>
              <a:ea typeface="Arial"/>
              <a:cs typeface="Arial"/>
              <a:sym typeface="Arial"/>
            </a:endParaRPr>
          </a:p>
        </p:txBody>
      </p:sp>
      <p:sp>
        <p:nvSpPr>
          <p:cNvPr id="321" name="Google Shape;321;p128"/>
          <p:cNvSpPr txBox="1"/>
          <p:nvPr/>
        </p:nvSpPr>
        <p:spPr>
          <a:xfrm>
            <a:off x="10876546" y="6376737"/>
            <a:ext cx="1315453"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@erinjerri</a:t>
            </a:r>
            <a:endParaRPr b="1" i="0" sz="1800" u="none" cap="none" strike="noStrik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75B5"/>
        </a:solidFill>
      </p:bgPr>
    </p:bg>
    <p:spTree>
      <p:nvGrpSpPr>
        <p:cNvPr id="326" name="Shape 326"/>
        <p:cNvGrpSpPr/>
        <p:nvPr/>
      </p:nvGrpSpPr>
      <p:grpSpPr>
        <a:xfrm>
          <a:off x="0" y="0"/>
          <a:ext cx="0" cy="0"/>
          <a:chOff x="0" y="0"/>
          <a:chExt cx="0" cy="0"/>
        </a:xfrm>
      </p:grpSpPr>
      <p:pic>
        <p:nvPicPr>
          <p:cNvPr descr="A picture containing text, person, screenshot&#10;&#10;Description automatically generated" id="327" name="Google Shape;327;p12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28" name="Google Shape;328;p129"/>
          <p:cNvSpPr txBox="1"/>
          <p:nvPr/>
        </p:nvSpPr>
        <p:spPr>
          <a:xfrm>
            <a:off x="0" y="6376737"/>
            <a:ext cx="2667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#TechIntersections</a:t>
            </a:r>
            <a:endParaRPr b="1" i="0" sz="1800" u="none" cap="none" strike="noStrike">
              <a:solidFill>
                <a:schemeClr val="dk1"/>
              </a:solidFill>
              <a:latin typeface="Arial"/>
              <a:ea typeface="Arial"/>
              <a:cs typeface="Arial"/>
              <a:sym typeface="Arial"/>
            </a:endParaRPr>
          </a:p>
        </p:txBody>
      </p:sp>
      <p:sp>
        <p:nvSpPr>
          <p:cNvPr id="329" name="Google Shape;329;p129"/>
          <p:cNvSpPr txBox="1"/>
          <p:nvPr/>
        </p:nvSpPr>
        <p:spPr>
          <a:xfrm>
            <a:off x="10876546" y="6376737"/>
            <a:ext cx="1315453"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@erinjerri</a:t>
            </a:r>
            <a:endParaRPr b="1" i="0" sz="1800" u="none" cap="none" strike="noStrik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75B5"/>
        </a:solidFill>
      </p:bgPr>
    </p:bg>
    <p:spTree>
      <p:nvGrpSpPr>
        <p:cNvPr id="115" name="Shape 115"/>
        <p:cNvGrpSpPr/>
        <p:nvPr/>
      </p:nvGrpSpPr>
      <p:grpSpPr>
        <a:xfrm>
          <a:off x="0" y="0"/>
          <a:ext cx="0" cy="0"/>
          <a:chOff x="0" y="0"/>
          <a:chExt cx="0" cy="0"/>
        </a:xfrm>
      </p:grpSpPr>
      <p:pic>
        <p:nvPicPr>
          <p:cNvPr descr="Graphical user interface, website&#10;&#10;Description automatically generated" id="116" name="Google Shape;116;p53"/>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1" name="Shape 121"/>
        <p:cNvGrpSpPr/>
        <p:nvPr/>
      </p:nvGrpSpPr>
      <p:grpSpPr>
        <a:xfrm>
          <a:off x="0" y="0"/>
          <a:ext cx="0" cy="0"/>
          <a:chOff x="0" y="0"/>
          <a:chExt cx="0" cy="0"/>
        </a:xfrm>
      </p:grpSpPr>
      <p:pic>
        <p:nvPicPr>
          <p:cNvPr descr="A picture containing indoor, marketplace&#10;&#10;Description automatically generated" id="122" name="Google Shape;122;p47"/>
          <p:cNvPicPr preferRelativeResize="0"/>
          <p:nvPr/>
        </p:nvPicPr>
        <p:blipFill rotWithShape="1">
          <a:blip r:embed="rId3">
            <a:alphaModFix/>
          </a:blip>
          <a:srcRect b="0" l="0" r="0" t="0"/>
          <a:stretch/>
        </p:blipFill>
        <p:spPr>
          <a:xfrm>
            <a:off x="2412795" y="355158"/>
            <a:ext cx="4292992" cy="2411793"/>
          </a:xfrm>
          <a:prstGeom prst="rect">
            <a:avLst/>
          </a:prstGeom>
          <a:noFill/>
          <a:ln>
            <a:noFill/>
          </a:ln>
        </p:spPr>
      </p:pic>
      <p:sp>
        <p:nvSpPr>
          <p:cNvPr id="123" name="Google Shape;123;p47"/>
          <p:cNvSpPr txBox="1"/>
          <p:nvPr/>
        </p:nvSpPr>
        <p:spPr>
          <a:xfrm>
            <a:off x="10876546" y="6376737"/>
            <a:ext cx="1315453"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@erinjerri</a:t>
            </a:r>
            <a:endParaRPr b="1" i="0" sz="1800" u="none" cap="none" strike="noStrike">
              <a:solidFill>
                <a:schemeClr val="dk1"/>
              </a:solidFill>
              <a:latin typeface="Arial"/>
              <a:ea typeface="Arial"/>
              <a:cs typeface="Arial"/>
              <a:sym typeface="Arial"/>
            </a:endParaRPr>
          </a:p>
        </p:txBody>
      </p:sp>
      <p:pic>
        <p:nvPicPr>
          <p:cNvPr id="124" name="Google Shape;124;p47"/>
          <p:cNvPicPr preferRelativeResize="0"/>
          <p:nvPr/>
        </p:nvPicPr>
        <p:blipFill rotWithShape="1">
          <a:blip r:embed="rId4">
            <a:alphaModFix/>
          </a:blip>
          <a:srcRect b="0" l="0" r="0" t="0"/>
          <a:stretch/>
        </p:blipFill>
        <p:spPr>
          <a:xfrm>
            <a:off x="3150994" y="2640399"/>
            <a:ext cx="3150729" cy="3150729"/>
          </a:xfrm>
          <a:prstGeom prst="rect">
            <a:avLst/>
          </a:prstGeom>
          <a:noFill/>
          <a:ln>
            <a:noFill/>
          </a:ln>
        </p:spPr>
      </p:pic>
      <p:sp>
        <p:nvSpPr>
          <p:cNvPr id="125" name="Google Shape;125;p47"/>
          <p:cNvSpPr/>
          <p:nvPr/>
        </p:nvSpPr>
        <p:spPr>
          <a:xfrm>
            <a:off x="0" y="0"/>
            <a:ext cx="1482139" cy="7008118"/>
          </a:xfrm>
          <a:prstGeom prst="rect">
            <a:avLst/>
          </a:prstGeom>
          <a:solidFill>
            <a:srgbClr val="0238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dk1"/>
              </a:solidFill>
              <a:latin typeface="Calibri"/>
              <a:ea typeface="Calibri"/>
              <a:cs typeface="Calibri"/>
              <a:sym typeface="Calibri"/>
            </a:endParaRPr>
          </a:p>
        </p:txBody>
      </p:sp>
      <p:sp>
        <p:nvSpPr>
          <p:cNvPr id="126" name="Google Shape;126;p47"/>
          <p:cNvSpPr txBox="1"/>
          <p:nvPr/>
        </p:nvSpPr>
        <p:spPr>
          <a:xfrm rot="-5400000">
            <a:off x="-2519380" y="3147480"/>
            <a:ext cx="6520898" cy="707847"/>
          </a:xfrm>
          <a:prstGeom prst="rect">
            <a:avLst/>
          </a:prstGeom>
          <a:solidFill>
            <a:srgbClr val="02403B"/>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WHO WHAT WHERE WHEN</a:t>
            </a:r>
            <a:endParaRPr b="0" i="0" sz="4000" u="none" cap="none" strike="noStrike">
              <a:solidFill>
                <a:srgbClr val="000000"/>
              </a:solidFill>
              <a:latin typeface="Arial"/>
              <a:ea typeface="Arial"/>
              <a:cs typeface="Arial"/>
              <a:sym typeface="Arial"/>
            </a:endParaRPr>
          </a:p>
        </p:txBody>
      </p:sp>
      <p:sp>
        <p:nvSpPr>
          <p:cNvPr id="127" name="Google Shape;127;p47"/>
          <p:cNvSpPr txBox="1"/>
          <p:nvPr/>
        </p:nvSpPr>
        <p:spPr>
          <a:xfrm>
            <a:off x="7418118" y="2901238"/>
            <a:ext cx="3150729" cy="1200329"/>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17968D"/>
              </a:buClr>
              <a:buSzPts val="1800"/>
              <a:buFont typeface="Noto Sans Symbols"/>
              <a:buChar char="▪"/>
            </a:pPr>
            <a:r>
              <a:rPr b="0" i="0" lang="en-US" sz="1800" u="none" cap="none" strike="noStrike">
                <a:solidFill>
                  <a:srgbClr val="17968D"/>
                </a:solidFill>
                <a:latin typeface="Arial"/>
                <a:ea typeface="Arial"/>
                <a:cs typeface="Arial"/>
                <a:sym typeface="Arial"/>
              </a:rPr>
              <a:t>My Pilipinx Heritage: Mom is from Pampanga and Dad is from Manila</a:t>
            </a:r>
            <a:endParaRPr b="0" i="0" sz="1800" u="none" cap="none" strike="noStrike">
              <a:solidFill>
                <a:srgbClr val="17968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8" name="Google Shape;128;p47"/>
          <p:cNvSpPr txBox="1"/>
          <p:nvPr/>
        </p:nvSpPr>
        <p:spPr>
          <a:xfrm>
            <a:off x="7418118" y="792654"/>
            <a:ext cx="3150729" cy="1200329"/>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17968D"/>
              </a:buClr>
              <a:buSzPts val="1800"/>
              <a:buFont typeface="Noto Sans Symbols"/>
              <a:buChar char="▪"/>
            </a:pPr>
            <a:r>
              <a:rPr b="0" i="0" lang="en-US" sz="1800" u="none" cap="none" strike="noStrike">
                <a:solidFill>
                  <a:srgbClr val="17968D"/>
                </a:solidFill>
                <a:latin typeface="Arial"/>
                <a:ea typeface="Arial"/>
                <a:cs typeface="Arial"/>
                <a:sym typeface="Arial"/>
              </a:rPr>
              <a:t>Silicon Valley born (in Santa Clara) and raised (in Fremont).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968D"/>
        </a:solidFill>
      </p:bgPr>
    </p:bg>
    <p:spTree>
      <p:nvGrpSpPr>
        <p:cNvPr id="133" name="Shape 133"/>
        <p:cNvGrpSpPr/>
        <p:nvPr/>
      </p:nvGrpSpPr>
      <p:grpSpPr>
        <a:xfrm>
          <a:off x="0" y="0"/>
          <a:ext cx="0" cy="0"/>
          <a:chOff x="0" y="0"/>
          <a:chExt cx="0" cy="0"/>
        </a:xfrm>
      </p:grpSpPr>
      <p:sp>
        <p:nvSpPr>
          <p:cNvPr id="134" name="Google Shape;134;p48"/>
          <p:cNvSpPr txBox="1"/>
          <p:nvPr/>
        </p:nvSpPr>
        <p:spPr>
          <a:xfrm>
            <a:off x="0" y="6376737"/>
            <a:ext cx="2667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#TechIntersections</a:t>
            </a:r>
            <a:endParaRPr b="1" i="0" sz="1800" u="none" cap="none" strike="noStrike">
              <a:solidFill>
                <a:schemeClr val="lt1"/>
              </a:solidFill>
              <a:latin typeface="Arial"/>
              <a:ea typeface="Arial"/>
              <a:cs typeface="Arial"/>
              <a:sym typeface="Arial"/>
            </a:endParaRPr>
          </a:p>
        </p:txBody>
      </p:sp>
      <p:sp>
        <p:nvSpPr>
          <p:cNvPr id="135" name="Google Shape;135;p48"/>
          <p:cNvSpPr txBox="1"/>
          <p:nvPr/>
        </p:nvSpPr>
        <p:spPr>
          <a:xfrm>
            <a:off x="10876546" y="6376737"/>
            <a:ext cx="1315453"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@erinjerri</a:t>
            </a:r>
            <a:endParaRPr b="1" i="0" sz="1800" u="none" cap="none" strike="noStrike">
              <a:solidFill>
                <a:schemeClr val="lt1"/>
              </a:solidFill>
              <a:latin typeface="Arial"/>
              <a:ea typeface="Arial"/>
              <a:cs typeface="Arial"/>
              <a:sym typeface="Arial"/>
            </a:endParaRPr>
          </a:p>
        </p:txBody>
      </p:sp>
      <p:sp>
        <p:nvSpPr>
          <p:cNvPr id="136" name="Google Shape;136;p48"/>
          <p:cNvSpPr txBox="1"/>
          <p:nvPr/>
        </p:nvSpPr>
        <p:spPr>
          <a:xfrm>
            <a:off x="-1" y="2683712"/>
            <a:ext cx="12192000" cy="522263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800"/>
              <a:buFont typeface="Arial"/>
              <a:buNone/>
            </a:pPr>
            <a:r>
              <a:rPr b="0" i="0" lang="en-US" sz="4500" u="none" cap="none" strike="noStrike">
                <a:solidFill>
                  <a:schemeClr val="lt1"/>
                </a:solidFill>
                <a:latin typeface="Arial"/>
                <a:ea typeface="Arial"/>
                <a:cs typeface="Arial"/>
                <a:sym typeface="Arial"/>
              </a:rPr>
              <a:t>What do you want to be when you grow up?</a:t>
            </a:r>
            <a:endParaRPr b="1" i="0" sz="45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1" name="Shape 141"/>
        <p:cNvGrpSpPr/>
        <p:nvPr/>
      </p:nvGrpSpPr>
      <p:grpSpPr>
        <a:xfrm>
          <a:off x="0" y="0"/>
          <a:ext cx="0" cy="0"/>
          <a:chOff x="0" y="0"/>
          <a:chExt cx="0" cy="0"/>
        </a:xfrm>
      </p:grpSpPr>
      <p:pic>
        <p:nvPicPr>
          <p:cNvPr id="142" name="Google Shape;142;p49"/>
          <p:cNvPicPr preferRelativeResize="0"/>
          <p:nvPr/>
        </p:nvPicPr>
        <p:blipFill rotWithShape="1">
          <a:blip r:embed="rId3">
            <a:alphaModFix/>
          </a:blip>
          <a:srcRect b="2705" l="24485" r="10755" t="6465"/>
          <a:stretch/>
        </p:blipFill>
        <p:spPr>
          <a:xfrm>
            <a:off x="1969794" y="1369313"/>
            <a:ext cx="5033099" cy="4044937"/>
          </a:xfrm>
          <a:prstGeom prst="rect">
            <a:avLst/>
          </a:prstGeom>
          <a:noFill/>
          <a:ln>
            <a:noFill/>
          </a:ln>
        </p:spPr>
      </p:pic>
      <p:pic>
        <p:nvPicPr>
          <p:cNvPr descr="A group of people posing for a photo&#10;&#10;Description automatically generated" id="143" name="Google Shape;143;p49"/>
          <p:cNvPicPr preferRelativeResize="0"/>
          <p:nvPr/>
        </p:nvPicPr>
        <p:blipFill rotWithShape="1">
          <a:blip r:embed="rId4">
            <a:alphaModFix/>
          </a:blip>
          <a:srcRect b="0" l="0" r="0" t="0"/>
          <a:stretch/>
        </p:blipFill>
        <p:spPr>
          <a:xfrm>
            <a:off x="7362464" y="1785752"/>
            <a:ext cx="4381988" cy="3286495"/>
          </a:xfrm>
          <a:prstGeom prst="rect">
            <a:avLst/>
          </a:prstGeom>
          <a:noFill/>
          <a:ln>
            <a:noFill/>
          </a:ln>
        </p:spPr>
      </p:pic>
      <p:sp>
        <p:nvSpPr>
          <p:cNvPr id="144" name="Google Shape;144;p49"/>
          <p:cNvSpPr txBox="1"/>
          <p:nvPr/>
        </p:nvSpPr>
        <p:spPr>
          <a:xfrm>
            <a:off x="10876546" y="6376737"/>
            <a:ext cx="1315453"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@erinjerri</a:t>
            </a:r>
            <a:endParaRPr b="1" i="0" sz="1800" u="none" cap="none" strike="noStrike">
              <a:solidFill>
                <a:schemeClr val="dk1"/>
              </a:solidFill>
              <a:latin typeface="Arial"/>
              <a:ea typeface="Arial"/>
              <a:cs typeface="Arial"/>
              <a:sym typeface="Arial"/>
            </a:endParaRPr>
          </a:p>
        </p:txBody>
      </p:sp>
      <p:sp>
        <p:nvSpPr>
          <p:cNvPr id="145" name="Google Shape;145;p49"/>
          <p:cNvSpPr/>
          <p:nvPr/>
        </p:nvSpPr>
        <p:spPr>
          <a:xfrm>
            <a:off x="0" y="0"/>
            <a:ext cx="1482139" cy="7008118"/>
          </a:xfrm>
          <a:prstGeom prst="rect">
            <a:avLst/>
          </a:prstGeom>
          <a:solidFill>
            <a:srgbClr val="0238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dk1"/>
              </a:solidFill>
              <a:latin typeface="Calibri"/>
              <a:ea typeface="Calibri"/>
              <a:cs typeface="Calibri"/>
              <a:sym typeface="Calibri"/>
            </a:endParaRPr>
          </a:p>
        </p:txBody>
      </p:sp>
      <p:sp>
        <p:nvSpPr>
          <p:cNvPr id="146" name="Google Shape;146;p49"/>
          <p:cNvSpPr txBox="1"/>
          <p:nvPr/>
        </p:nvSpPr>
        <p:spPr>
          <a:xfrm rot="-5400000">
            <a:off x="-2519380" y="3147480"/>
            <a:ext cx="6520898" cy="707847"/>
          </a:xfrm>
          <a:prstGeom prst="rect">
            <a:avLst/>
          </a:prstGeom>
          <a:solidFill>
            <a:srgbClr val="02403B"/>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The 90s to Present</a:t>
            </a:r>
            <a:endParaRPr b="0" i="0" sz="40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968D"/>
        </a:solidFill>
      </p:bgPr>
    </p:bg>
    <p:spTree>
      <p:nvGrpSpPr>
        <p:cNvPr id="151" name="Shape 151"/>
        <p:cNvGrpSpPr/>
        <p:nvPr/>
      </p:nvGrpSpPr>
      <p:grpSpPr>
        <a:xfrm>
          <a:off x="0" y="0"/>
          <a:ext cx="0" cy="0"/>
          <a:chOff x="0" y="0"/>
          <a:chExt cx="0" cy="0"/>
        </a:xfrm>
      </p:grpSpPr>
      <p:sp>
        <p:nvSpPr>
          <p:cNvPr id="152" name="Google Shape;152;p56"/>
          <p:cNvSpPr txBox="1"/>
          <p:nvPr>
            <p:ph type="ctrTitle"/>
          </p:nvPr>
        </p:nvSpPr>
        <p:spPr>
          <a:xfrm>
            <a:off x="1641452" y="3429000"/>
            <a:ext cx="9144000" cy="2387700"/>
          </a:xfrm>
          <a:prstGeom prst="rect">
            <a:avLst/>
          </a:prstGeom>
          <a:noFill/>
          <a:ln>
            <a:noFill/>
          </a:ln>
        </p:spPr>
        <p:txBody>
          <a:bodyPr anchorCtr="0" anchor="b" bIns="45700" lIns="91425" spcFirstLastPara="1" rIns="91425" wrap="square" tIns="45700">
            <a:noAutofit/>
          </a:bodyPr>
          <a:lstStyle/>
          <a:p>
            <a:pPr indent="0" lvl="0" marL="0" rtl="0" algn="ctr">
              <a:lnSpc>
                <a:spcPct val="200000"/>
              </a:lnSpc>
              <a:spcBef>
                <a:spcPts val="0"/>
              </a:spcBef>
              <a:spcAft>
                <a:spcPts val="0"/>
              </a:spcAft>
              <a:buClr>
                <a:schemeClr val="lt1"/>
              </a:buClr>
              <a:buSzPts val="5000"/>
              <a:buFont typeface="Arial"/>
              <a:buNone/>
            </a:pPr>
            <a:r>
              <a:rPr lang="en-US" sz="5000">
                <a:solidFill>
                  <a:schemeClr val="lt1"/>
                </a:solidFill>
                <a:latin typeface="Arial"/>
                <a:ea typeface="Arial"/>
                <a:cs typeface="Arial"/>
                <a:sym typeface="Arial"/>
              </a:rPr>
              <a:t>How many people come from families who previously worked in tech prior to entering the industry?</a:t>
            </a:r>
            <a:endParaRPr/>
          </a:p>
        </p:txBody>
      </p:sp>
      <p:sp>
        <p:nvSpPr>
          <p:cNvPr id="153" name="Google Shape;153;p56"/>
          <p:cNvSpPr txBox="1"/>
          <p:nvPr/>
        </p:nvSpPr>
        <p:spPr>
          <a:xfrm>
            <a:off x="0" y="6376737"/>
            <a:ext cx="2667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#TechIntersections</a:t>
            </a:r>
            <a:endParaRPr b="1" i="0" sz="1800" u="none" cap="none" strike="noStrike">
              <a:solidFill>
                <a:schemeClr val="lt1"/>
              </a:solidFill>
              <a:latin typeface="Arial"/>
              <a:ea typeface="Arial"/>
              <a:cs typeface="Arial"/>
              <a:sym typeface="Arial"/>
            </a:endParaRPr>
          </a:p>
        </p:txBody>
      </p:sp>
      <p:sp>
        <p:nvSpPr>
          <p:cNvPr id="154" name="Google Shape;154;p56"/>
          <p:cNvSpPr txBox="1"/>
          <p:nvPr/>
        </p:nvSpPr>
        <p:spPr>
          <a:xfrm>
            <a:off x="6067928" y="6488668"/>
            <a:ext cx="61242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@erinjerri</a:t>
            </a:r>
            <a:endParaRPr b="1" i="0" sz="1800" u="none" cap="none" strike="noStrik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75B5"/>
        </a:solidFill>
      </p:bgPr>
    </p:bg>
    <p:spTree>
      <p:nvGrpSpPr>
        <p:cNvPr id="159" name="Shape 159"/>
        <p:cNvGrpSpPr/>
        <p:nvPr/>
      </p:nvGrpSpPr>
      <p:grpSpPr>
        <a:xfrm>
          <a:off x="0" y="0"/>
          <a:ext cx="0" cy="0"/>
          <a:chOff x="0" y="0"/>
          <a:chExt cx="0" cy="0"/>
        </a:xfrm>
      </p:grpSpPr>
      <p:sp>
        <p:nvSpPr>
          <p:cNvPr id="160" name="Google Shape;160;p54"/>
          <p:cNvSpPr/>
          <p:nvPr/>
        </p:nvSpPr>
        <p:spPr>
          <a:xfrm>
            <a:off x="0" y="0"/>
            <a:ext cx="1482139" cy="7008118"/>
          </a:xfrm>
          <a:prstGeom prst="rect">
            <a:avLst/>
          </a:prstGeom>
          <a:solidFill>
            <a:srgbClr val="0238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dk1"/>
              </a:solidFill>
              <a:latin typeface="Calibri"/>
              <a:ea typeface="Calibri"/>
              <a:cs typeface="Calibri"/>
              <a:sym typeface="Calibri"/>
            </a:endParaRPr>
          </a:p>
        </p:txBody>
      </p:sp>
      <p:sp>
        <p:nvSpPr>
          <p:cNvPr id="161" name="Google Shape;161;p54"/>
          <p:cNvSpPr txBox="1"/>
          <p:nvPr/>
        </p:nvSpPr>
        <p:spPr>
          <a:xfrm rot="-5400000">
            <a:off x="-2519324" y="3289428"/>
            <a:ext cx="6520898" cy="707847"/>
          </a:xfrm>
          <a:prstGeom prst="rect">
            <a:avLst/>
          </a:prstGeom>
          <a:solidFill>
            <a:srgbClr val="02403B"/>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WHO</a:t>
            </a:r>
            <a:endParaRPr b="0" i="0" sz="4000" u="none" cap="none" strike="noStrike">
              <a:solidFill>
                <a:srgbClr val="000000"/>
              </a:solidFill>
              <a:latin typeface="Arial"/>
              <a:ea typeface="Arial"/>
              <a:cs typeface="Arial"/>
              <a:sym typeface="Arial"/>
            </a:endParaRPr>
          </a:p>
        </p:txBody>
      </p:sp>
      <p:sp>
        <p:nvSpPr>
          <p:cNvPr id="162" name="Google Shape;162;p54"/>
          <p:cNvSpPr txBox="1"/>
          <p:nvPr/>
        </p:nvSpPr>
        <p:spPr>
          <a:xfrm>
            <a:off x="1936404" y="323476"/>
            <a:ext cx="9868395" cy="686341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I write code and design experiences for 👾metaverse I  🎮games I web3💎I 🤖AI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I write books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a:t>
            </a:r>
            <a:r>
              <a:rPr b="1"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Arial"/>
                <a:ea typeface="Arial"/>
                <a:cs typeface="Arial"/>
                <a:sym typeface="Arial"/>
              </a:rPr>
              <a:t>I write scripts for TV/film</a:t>
            </a:r>
            <a:endParaRPr b="0" i="0" sz="40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000"/>
              <a:buFont typeface="Arial"/>
              <a:buNone/>
            </a:pPr>
            <a:br>
              <a:rPr b="0" i="0" lang="en-US" sz="4000" u="none" cap="none" strike="noStrike">
                <a:solidFill>
                  <a:schemeClr val="lt1"/>
                </a:solidFill>
                <a:latin typeface="Arial"/>
                <a:ea typeface="Arial"/>
                <a:cs typeface="Arial"/>
                <a:sym typeface="Arial"/>
              </a:rPr>
            </a:br>
            <a:endParaRPr b="0" i="0" sz="4000" u="none" cap="none" strike="noStrik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968D"/>
        </a:solidFill>
      </p:bgPr>
    </p:bg>
    <p:spTree>
      <p:nvGrpSpPr>
        <p:cNvPr id="167" name="Shape 167"/>
        <p:cNvGrpSpPr/>
        <p:nvPr/>
      </p:nvGrpSpPr>
      <p:grpSpPr>
        <a:xfrm>
          <a:off x="0" y="0"/>
          <a:ext cx="0" cy="0"/>
          <a:chOff x="0" y="0"/>
          <a:chExt cx="0" cy="0"/>
        </a:xfrm>
      </p:grpSpPr>
      <p:pic>
        <p:nvPicPr>
          <p:cNvPr descr="A person holding a book&#10;&#10;Description automatically generated" id="168" name="Google Shape;168;p55"/>
          <p:cNvPicPr preferRelativeResize="0"/>
          <p:nvPr/>
        </p:nvPicPr>
        <p:blipFill rotWithShape="1">
          <a:blip r:embed="rId3">
            <a:alphaModFix/>
          </a:blip>
          <a:srcRect b="0" l="0" r="0" t="0"/>
          <a:stretch/>
        </p:blipFill>
        <p:spPr>
          <a:xfrm>
            <a:off x="7313428" y="1165150"/>
            <a:ext cx="4696933" cy="4696933"/>
          </a:xfrm>
          <a:prstGeom prst="rect">
            <a:avLst/>
          </a:prstGeom>
          <a:noFill/>
          <a:ln>
            <a:noFill/>
          </a:ln>
        </p:spPr>
      </p:pic>
      <p:pic>
        <p:nvPicPr>
          <p:cNvPr id="169" name="Google Shape;169;p55"/>
          <p:cNvPicPr preferRelativeResize="0"/>
          <p:nvPr/>
        </p:nvPicPr>
        <p:blipFill rotWithShape="1">
          <a:blip r:embed="rId4">
            <a:alphaModFix/>
          </a:blip>
          <a:srcRect b="0" l="0" r="0" t="0"/>
          <a:stretch/>
        </p:blipFill>
        <p:spPr>
          <a:xfrm>
            <a:off x="0" y="0"/>
            <a:ext cx="7107866" cy="6858000"/>
          </a:xfrm>
          <a:prstGeom prst="rect">
            <a:avLst/>
          </a:prstGeom>
          <a:noFill/>
          <a:ln>
            <a:noFill/>
          </a:ln>
        </p:spPr>
      </p:pic>
      <p:sp>
        <p:nvSpPr>
          <p:cNvPr id="170" name="Google Shape;170;p55"/>
          <p:cNvSpPr txBox="1"/>
          <p:nvPr/>
        </p:nvSpPr>
        <p:spPr>
          <a:xfrm>
            <a:off x="0" y="6376737"/>
            <a:ext cx="2667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#TechIntersections</a:t>
            </a:r>
            <a:endParaRPr b="1" i="0" sz="1800" u="none" cap="none" strike="noStrike">
              <a:solidFill>
                <a:schemeClr val="lt1"/>
              </a:solidFill>
              <a:latin typeface="Arial"/>
              <a:ea typeface="Arial"/>
              <a:cs typeface="Arial"/>
              <a:sym typeface="Arial"/>
            </a:endParaRPr>
          </a:p>
        </p:txBody>
      </p:sp>
      <p:sp>
        <p:nvSpPr>
          <p:cNvPr id="171" name="Google Shape;171;p55"/>
          <p:cNvSpPr txBox="1"/>
          <p:nvPr/>
        </p:nvSpPr>
        <p:spPr>
          <a:xfrm>
            <a:off x="6067928" y="6488668"/>
            <a:ext cx="6124072"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@erinjerri</a:t>
            </a:r>
            <a:endParaRPr b="1" i="0" sz="1800" u="none" cap="none" strike="noStrik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2022-11-22T05:55:27Z</dcterms:created>
  <dc:creator>Erin Pangilinan</dc:creator>
</cp:coreProperties>
</file>