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</p:sldIdLst>
  <p:sldSz cy="5143500" cx="9144000"/>
  <p:notesSz cx="6858000" cy="9144000"/>
  <p:embeddedFontLst>
    <p:embeddedFont>
      <p:font typeface="Poppins"/>
      <p:regular r:id="rId97"/>
      <p:bold r:id="rId98"/>
      <p:italic r:id="rId99"/>
      <p:boldItalic r:id="rId100"/>
    </p:embeddedFont>
    <p:embeddedFont>
      <p:font typeface="Montserrat"/>
      <p:regular r:id="rId101"/>
      <p:bold r:id="rId102"/>
      <p:italic r:id="rId103"/>
      <p:boldItalic r:id="rId10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4" Type="http://schemas.openxmlformats.org/officeDocument/2006/relationships/font" Target="fonts/Montserrat-boldItalic.fntdata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font" Target="fonts/Montserrat-italic.fntdata"/><Relationship Id="rId102" Type="http://schemas.openxmlformats.org/officeDocument/2006/relationships/font" Target="fonts/Montserrat-bold.fntdata"/><Relationship Id="rId101" Type="http://schemas.openxmlformats.org/officeDocument/2006/relationships/font" Target="fonts/Montserrat-regular.fntdata"/><Relationship Id="rId100" Type="http://schemas.openxmlformats.org/officeDocument/2006/relationships/font" Target="fonts/Poppins-boldItalic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font" Target="fonts/Poppins-regular.fntdata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font" Target="fonts/Poppins-italic.fntdata"/><Relationship Id="rId10" Type="http://schemas.openxmlformats.org/officeDocument/2006/relationships/slide" Target="slides/slide5.xml"/><Relationship Id="rId98" Type="http://schemas.openxmlformats.org/officeDocument/2006/relationships/font" Target="fonts/Poppins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13fd31163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13fd31163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14db2df75a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14db2df75a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153bb6f84b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153bb6f84b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153bb6f84b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153bb6f84b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14db2df75a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14db2df75a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17aad0241d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17aad0241d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17aad0241d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17aad0241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16eac9030a_4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16eac9030a_4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17aad0241d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17aad0241d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16eac9030a_3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16eac9030a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16eac9030a_5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16eac9030a_5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153bb6f84b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153bb6f84b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17eebca741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17eebca741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17aad0241d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17aad0241d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17eebca741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17eebca741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●"/>
            </a:pPr>
            <a:r>
              <a:rPr lang="en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Why Multidimensionality - Explain Dimensionality</a:t>
            </a:r>
            <a:endParaRPr sz="3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910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AutoNum type="alphaLcPeriod"/>
            </a:pPr>
            <a:r>
              <a:rPr lang="en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2D</a:t>
            </a:r>
            <a:endParaRPr sz="3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91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AutoNum type="alphaLcPeriod"/>
            </a:pPr>
            <a:r>
              <a:rPr lang="en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3D</a:t>
            </a:r>
            <a:endParaRPr/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14db2df75a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14db2df75a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153bb6f84b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153bb6f84b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17aad0241d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17aad0241d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165bac3d2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165bac3d2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14db2df75a_2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14db2df75a_2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7eebca741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17eebca741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17eebca74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17eebca74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0fb529b53e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0fb529b53e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VR to ER, Rosstin Murphy example at IBM, in order to view Jupyter Notebook  in Python, it requires needing to remove Microsoft Hololens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17eebca741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17eebca741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162732a52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162732a52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162732a52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162732a52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153bb6f84b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153bb6f84b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162732a52a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162732a52a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162732a52a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162732a52a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d5c70b6289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d5c70b6289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162732a52a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162732a52a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162732a52a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162732a52a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181f56769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181f56769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Attention is All You Need - 1017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Releases by OpenAI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GPT 2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Google Bard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16cb4230d7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16cb4230d7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Viz Pipeline - </a:t>
            </a:r>
            <a:r>
              <a:rPr lang="en"/>
              <a:t>typically structured data, now a lot of AI uses structured data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17eebca74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17eebca74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153bb6f84b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153bb6f84b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153bb6f84b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153bb6f84b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153bb6f84b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153bb6f84b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14db2df75a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14db2df75a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Why Multidimensionality - Explain Dimensionality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/>
              <a:t>2D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/>
              <a:t>3D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/>
              <a:t>Sensory Design - Silka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14db2df75a_2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14db2df75a_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●"/>
            </a:pPr>
            <a:r>
              <a:rPr lang="en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Why Multidimensionality - Explain Dimensionality</a:t>
            </a:r>
            <a:endParaRPr sz="3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910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AutoNum type="alphaLcPeriod"/>
            </a:pPr>
            <a:r>
              <a:rPr lang="en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2D</a:t>
            </a:r>
            <a:endParaRPr sz="3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91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AutoNum type="alphaLcPeriod"/>
            </a:pPr>
            <a:r>
              <a:rPr lang="en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3D</a:t>
            </a:r>
            <a:endParaRPr/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14db2df75a_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14db2df75a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17aad0241d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17aad0241d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153bb6f84b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153bb6f84b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Why Multidimensionality - Explain Dimensionality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/>
              <a:t>2D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/>
              <a:t>3D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/>
              <a:t>Sensory Design - Silka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16cb4230d7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16cb4230d7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Why Multidimensionality - Explain Dimensionality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/>
              <a:t>2D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/>
              <a:t>3D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/>
              <a:t>Sensory Design - Silka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17aad0241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17aad0241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16eac9030a_3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16eac9030a_3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162732a52a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162732a52a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Why Multidimensionality - Explain Dimensionality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/>
              <a:t>2D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/>
              <a:t>3D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/>
              <a:t>Sensory Design - Silka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162732a52a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162732a52a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Why Multidimensionality - Explain Dimensionality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/>
              <a:t>2D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/>
              <a:t>3D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/>
              <a:t>Sensory Design - Silka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162732a52a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162732a52a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Models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Explain Stable Diffusion and Style Transfer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Transformer Model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NeRFs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3D fit Model</a:t>
            </a:r>
            <a:endParaRPr/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162732a52a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162732a52a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Models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Explain Stable Diffusion and Style Transfer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Transformer Model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NeRFs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3D fit Model</a:t>
            </a:r>
            <a:endParaRPr/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162732a52a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162732a52a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Models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Explain Stable Diffusion and Style Transfer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Transformer Model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NeRFs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3D fit Model</a:t>
            </a:r>
            <a:endParaRPr/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162732a52a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162732a52a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The future - capturing environment </a:t>
            </a:r>
            <a:endParaRPr sz="20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Poppins"/>
              <a:buChar char="●"/>
            </a:pPr>
            <a:r>
              <a:rPr lang="en" sz="20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Nvidia - Motion with Robotics - Embodied Intelligence</a:t>
            </a:r>
            <a:endParaRPr sz="20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Poppins"/>
              <a:buChar char="●"/>
            </a:pPr>
            <a:r>
              <a:rPr lang="en" sz="20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3D Model - Fei-Fei-Li</a:t>
            </a:r>
            <a:endParaRPr sz="20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Poppins"/>
              <a:buChar char="●"/>
            </a:pPr>
            <a:r>
              <a:rPr lang="en" sz="20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Meta, Apple, Google  </a:t>
            </a:r>
            <a:endParaRPr sz="20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Poppins"/>
              <a:buChar char="●"/>
            </a:pPr>
            <a:r>
              <a:rPr lang="en" sz="20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Humans augmented with and blurring of reality/environment with technology</a:t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14db2df75a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14db2df75a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d5c70b6289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d5c70b6289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d5c70b6289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d5c70b6289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17aad0241d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17aad0241d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17aad0241d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17aad0241d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17aad0241d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17aad0241d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(so instead of glasses, another physical device to scan your environment and let others directly manipulate the environment in Apple Vision Pro)</a:t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14db2df75a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14db2df75a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17eebca741_0_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Erin is still adding images/assets to this slide</a:t>
            </a:r>
            <a:endParaRPr/>
          </a:p>
        </p:txBody>
      </p:sp>
      <p:sp>
        <p:nvSpPr>
          <p:cNvPr id="366" name="Google Shape;366;g317eebca741_0_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17eebca741_0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Meta VFusion3D, LumaLabs</a:t>
            </a:r>
            <a:endParaRPr/>
          </a:p>
        </p:txBody>
      </p:sp>
      <p:sp>
        <p:nvSpPr>
          <p:cNvPr id="373" name="Google Shape;373;g317eebca741_0_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d5c70b6289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2d5c70b6289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17aad0241d_0_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17aad0241d_0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17eebca741_0_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Erin is still adding images/assets to this slide</a:t>
            </a:r>
            <a:endParaRPr/>
          </a:p>
        </p:txBody>
      </p:sp>
      <p:sp>
        <p:nvSpPr>
          <p:cNvPr id="390" name="Google Shape;390;g317eebca741_0_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16eac9030a_4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Erin is still adding images/assets to this slide</a:t>
            </a:r>
            <a:endParaRPr/>
          </a:p>
        </p:txBody>
      </p:sp>
      <p:sp>
        <p:nvSpPr>
          <p:cNvPr id="397" name="Google Shape;397;g316eac9030a_4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16eac9030a_4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Erin is still adding images/assets to this slide</a:t>
            </a:r>
            <a:endParaRPr/>
          </a:p>
        </p:txBody>
      </p:sp>
      <p:sp>
        <p:nvSpPr>
          <p:cNvPr id="403" name="Google Shape;403;g316eac9030a_4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17aad0241d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17aad0241d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Fei-Fei Li - World Labs - TED Talk Patient with ALS being able to utilize non-invasive BCI (EEG cap) with AI to control making a meal </a:t>
            </a:r>
            <a:r>
              <a:rPr lang="en"/>
              <a:t>with</a:t>
            </a:r>
            <a:r>
              <a:rPr lang="en"/>
              <a:t> robot hands</a:t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14db2df75a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314db2df75a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d5c70b6289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2d5c70b6289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Models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Explain Stable Diffusion and Style Transfer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Transformer Model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NeRFs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3D fit Model</a:t>
            </a:r>
            <a:endParaRPr/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14db2df75a_2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314db2df75a_2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Models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Explain Stable Diffusion and Style Transfer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Transformer Model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NeRFs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3D fit Model</a:t>
            </a:r>
            <a:endParaRPr/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14db2df75a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314db2df75a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/>
              <a:t>Modalities </a:t>
            </a:r>
            <a:endParaRPr/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en"/>
              <a:t>text/speech to image/video/asset/motion/environment</a:t>
            </a:r>
            <a:endParaRPr/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en"/>
              <a:t>Nvidia motor skills - talk from Jim Fan (UCB LLM Agent)</a:t>
            </a:r>
            <a:endParaRPr/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153bb6f84b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153bb6f84b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17eebca741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17eebca741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153bb6f84b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153bb6f84b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17aad0241d_0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317aad0241d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17aad0241d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317aad0241d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16eac9030a_3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316eac9030a_3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16eac9030a_5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16eac9030a_5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Fei-Fei Li - World Labs - TED Talk Patient with ALS being able to utilize non-invasive BCI (EEG cap) with AI to control making a meal with robot hands</a:t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17aad0241d_0_3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17aad0241d_0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16eac9030a_5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316eac9030a_5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16eac9030a_5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16eac9030a_5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16eac9030a_5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316eac9030a_5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17aad0241d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317aad0241d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17aad0241d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317aad0241d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16eac9030a_5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316eac9030a_5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181f567693_2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3181f567693_2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317aad0241d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317aad0241d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1905377a2e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31905377a2e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17aad0241d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17aad0241d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3181f567693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3181f567693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1905377a2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1905377a2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5.png"/><Relationship Id="rId4" Type="http://schemas.openxmlformats.org/officeDocument/2006/relationships/image" Target="../media/image72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://drive.google.com/file/d/1mzeW6J1-GjwieSngZ-sjAVY6IttVuiZQ/view" TargetMode="External"/><Relationship Id="rId4" Type="http://schemas.openxmlformats.org/officeDocument/2006/relationships/image" Target="../media/image42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7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0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0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6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5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hyperlink" Target="http://drive.google.com/file/d/1CxzPl87ByiqG5lQ_E_Png8YhC2YCu9z1/view" TargetMode="External"/><Relationship Id="rId4" Type="http://schemas.openxmlformats.org/officeDocument/2006/relationships/image" Target="../media/image54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1.png"/><Relationship Id="rId4" Type="http://schemas.openxmlformats.org/officeDocument/2006/relationships/hyperlink" Target="http://drive.google.com/file/d/1lUN0isJxFDxfB_1YSmhTRWbSZhIoXLR8/view" TargetMode="External"/><Relationship Id="rId5" Type="http://schemas.openxmlformats.org/officeDocument/2006/relationships/image" Target="../media/image6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5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hyperlink" Target="https://remix.ing/product" TargetMode="External"/><Relationship Id="rId4" Type="http://schemas.openxmlformats.org/officeDocument/2006/relationships/image" Target="../media/image69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9.png"/><Relationship Id="rId4" Type="http://schemas.openxmlformats.org/officeDocument/2006/relationships/image" Target="../media/image70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4.png"/><Relationship Id="rId4" Type="http://schemas.openxmlformats.org/officeDocument/2006/relationships/hyperlink" Target="http://drive.google.com/file/d/1uymos-dFTt8WYyu73npNqTGuaW9g1CWY/view" TargetMode="External"/><Relationship Id="rId5" Type="http://schemas.openxmlformats.org/officeDocument/2006/relationships/image" Target="../media/image57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hyperlink" Target="http://drive.google.com/file/d/1oVa74am3lbT5WespT4zBPD5R5vsHSU5r/view" TargetMode="External"/><Relationship Id="rId4" Type="http://schemas.openxmlformats.org/officeDocument/2006/relationships/image" Target="../media/image66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1.png"/><Relationship Id="rId4" Type="http://schemas.openxmlformats.org/officeDocument/2006/relationships/hyperlink" Target="http://drive.google.com/file/d/1BefdChOW_x3Mf_yQcYyYAeBGXOCTYF3m/view" TargetMode="External"/><Relationship Id="rId5" Type="http://schemas.openxmlformats.org/officeDocument/2006/relationships/image" Target="../media/image75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2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1.png"/><Relationship Id="rId4" Type="http://schemas.openxmlformats.org/officeDocument/2006/relationships/hyperlink" Target="http://drive.google.com/file/d/1TCBMkfwXn-aFb8HK8bFnxkhrLNRTr6ay/view" TargetMode="External"/><Relationship Id="rId5" Type="http://schemas.openxmlformats.org/officeDocument/2006/relationships/image" Target="../media/image6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80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hyperlink" Target="http://drive.google.com/file/d/1Wc7xLe2NGhUJxZsNifXehFIA201Qp2-Z/view" TargetMode="External"/><Relationship Id="rId4" Type="http://schemas.openxmlformats.org/officeDocument/2006/relationships/image" Target="../media/image58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65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1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3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3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63.png"/><Relationship Id="rId4" Type="http://schemas.openxmlformats.org/officeDocument/2006/relationships/image" Target="../media/image79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63.png"/><Relationship Id="rId4" Type="http://schemas.openxmlformats.org/officeDocument/2006/relationships/image" Target="../media/image77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81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82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84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74.png"/><Relationship Id="rId4" Type="http://schemas.openxmlformats.org/officeDocument/2006/relationships/hyperlink" Target="https://hai.stanford.edu/sites/default/files/2024-02/White-Paper-Rethinking-Privacy-AI-Era.pdf" TargetMode="External"/><Relationship Id="rId5" Type="http://schemas.openxmlformats.org/officeDocument/2006/relationships/hyperlink" Target="https://www.scu.edu/ethics/" TargetMode="External"/><Relationship Id="rId6" Type="http://schemas.openxmlformats.org/officeDocument/2006/relationships/hyperlink" Target="https://ethics.fast.ai/" TargetMode="Externa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78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_rels/slide90.xml.rels><?xml version="1.0" encoding="UTF-8" standalone="yes"?><Relationships xmlns="http://schemas.openxmlformats.org/package/2006/relationships"><Relationship Id="rId11" Type="http://schemas.openxmlformats.org/officeDocument/2006/relationships/hyperlink" Target="https://junlinhan.github.io/projects/vfusion3d.html" TargetMode="External"/><Relationship Id="rId10" Type="http://schemas.openxmlformats.org/officeDocument/2006/relationships/hyperlink" Target="https://www.youtube.com/watch?v=iMttGrkgn5E&amp;t=1105s" TargetMode="External"/><Relationship Id="rId13" Type="http://schemas.openxmlformats.org/officeDocument/2006/relationships/hyperlink" Target="https://www.youtube.com/watch?v=Y2F8yisiS6E" TargetMode="External"/><Relationship Id="rId12" Type="http://schemas.openxmlformats.org/officeDocument/2006/relationships/hyperlink" Target="https://x.com/Gradio/status/1821944006730723482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Relationship Id="rId3" Type="http://schemas.openxmlformats.org/officeDocument/2006/relationships/hyperlink" Target="https://www.linkedin.com/posts/avi-bar-zeev_here-are-some-slides-extracted-from-my-most-activity-7178850819117604866-9vBN?utm_source=share&amp;utm_medium=member_desktop" TargetMode="External"/><Relationship Id="rId4" Type="http://schemas.openxmlformats.org/officeDocument/2006/relationships/hyperlink" Target="https://fsi.stanford.edu/publication/existing-law-and-extended-reality" TargetMode="External"/><Relationship Id="rId9" Type="http://schemas.openxmlformats.org/officeDocument/2006/relationships/hyperlink" Target="https://www.researchgate.net/publication/349077963_Towards_Design_Guidelines_for_Virtual_Reality_Training_for_the_Chemical_Industry" TargetMode="External"/><Relationship Id="rId15" Type="http://schemas.openxmlformats.org/officeDocument/2006/relationships/hyperlink" Target="https://www.ted.com/talks/fei_fei_li_with_spatial_intelligence_ai_will_understand_the_real_world" TargetMode="External"/><Relationship Id="rId14" Type="http://schemas.openxmlformats.org/officeDocument/2006/relationships/hyperlink" Target="https://awjuliani.medium.com/ai-accelerationism-is-a-humanism-15e24c65810d" TargetMode="External"/><Relationship Id="rId16" Type="http://schemas.openxmlformats.org/officeDocument/2006/relationships/hyperlink" Target="https://www.youtube.com/watch?v=f3KKx9LWntQ&amp;t=293s" TargetMode="External"/><Relationship Id="rId5" Type="http://schemas.openxmlformats.org/officeDocument/2006/relationships/hyperlink" Target="https://www.youtube.com/watch?v=LzpbyRQ_GT4&amp;t=919s" TargetMode="External"/><Relationship Id="rId6" Type="http://schemas.openxmlformats.org/officeDocument/2006/relationships/hyperlink" Target="https://www.youtube.com/@BerkeleyRDI" TargetMode="External"/><Relationship Id="rId7" Type="http://schemas.openxmlformats.org/officeDocument/2006/relationships/hyperlink" Target="https://www.youtube.com/watch?v=Qhxr0uVT2zs&amp;t=2284s" TargetMode="External"/><Relationship Id="rId8" Type="http://schemas.openxmlformats.org/officeDocument/2006/relationships/hyperlink" Target="https://www.amazon.com/Convergence-World-Will-Painted-Data-ebook/dp/B07SX5HXXW" TargetMode="External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Relationship Id="rId3" Type="http://schemas.openxmlformats.org/officeDocument/2006/relationships/hyperlink" Target="https://www.youtube.com/watch?v=e6UF6j9LwZ0" TargetMode="External"/><Relationship Id="rId4" Type="http://schemas.openxmlformats.org/officeDocument/2006/relationships/hyperlink" Target="https://flowimmersive.com/" TargetMode="External"/><Relationship Id="rId5" Type="http://schemas.openxmlformats.org/officeDocument/2006/relationships/hyperlink" Target="https://www.mckinsey.com/capabilities/quantumblack/our-insights/exploring-opportunities-in-the-generative-ai-value-chain?cid=other-soc----oth---&amp;sid=soc-POST_ID&amp;linkId=217287944" TargetMode="External"/><Relationship Id="rId6" Type="http://schemas.openxmlformats.org/officeDocument/2006/relationships/hyperlink" Target="https://www.instagram.com/p/CWn0SiHJXJN0D257ohoasBMnUbCcw97aYuR-ZU0/" TargetMode="External"/><Relationship Id="rId7" Type="http://schemas.openxmlformats.org/officeDocument/2006/relationships/hyperlink" Target="https://x.com/MengTo/status/1826955943311241611" TargetMode="External"/><Relationship Id="rId8" Type="http://schemas.openxmlformats.org/officeDocument/2006/relationships/hyperlink" Target="https://github.com/junyanz/pytorch-CycleGAN-and-pix2pix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113" y="330450"/>
            <a:ext cx="8563773" cy="448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300" y="893600"/>
            <a:ext cx="8113249" cy="389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54" title="CycleCAN-2024-11-18 07-46-07.mk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224925" cy="5189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69"/>
          <p:cNvSpPr txBox="1"/>
          <p:nvPr/>
        </p:nvSpPr>
        <p:spPr>
          <a:xfrm>
            <a:off x="0" y="556850"/>
            <a:ext cx="9290700" cy="44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8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ASSETS AND ENVIRONMENT</a:t>
            </a:r>
            <a:endParaRPr b="1" sz="8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8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GENERATION</a:t>
            </a:r>
            <a:endParaRPr b="1" sz="8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70" title="Runway-AVP-2024-11-18 21-49-41.mk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71" title="NeRF-2024-11-18 22-12-09.mk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275" y="849725"/>
            <a:ext cx="7633392" cy="429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75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2"/>
          <p:cNvSpPr txBox="1"/>
          <p:nvPr>
            <p:ph idx="1" type="subTitle"/>
          </p:nvPr>
        </p:nvSpPr>
        <p:spPr>
          <a:xfrm>
            <a:off x="235500" y="42819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Poppins"/>
                <a:ea typeface="Poppins"/>
                <a:cs typeface="Poppins"/>
                <a:sym typeface="Poppins"/>
              </a:rPr>
              <a:t>Runway at Ray Summit 2024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52" name="Google Shape;352;p72"/>
          <p:cNvPicPr preferRelativeResize="0"/>
          <p:nvPr/>
        </p:nvPicPr>
        <p:blipFill rotWithShape="1">
          <a:blip r:embed="rId3">
            <a:alphaModFix/>
          </a:blip>
          <a:srcRect b="0" l="0" r="0" t="8742"/>
          <a:stretch/>
        </p:blipFill>
        <p:spPr>
          <a:xfrm>
            <a:off x="747850" y="0"/>
            <a:ext cx="7763698" cy="418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73"/>
          <p:cNvSpPr txBox="1"/>
          <p:nvPr>
            <p:ph idx="1" type="subTitle"/>
          </p:nvPr>
        </p:nvSpPr>
        <p:spPr>
          <a:xfrm>
            <a:off x="0" y="2834125"/>
            <a:ext cx="9210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Remix’s Teleporter Device</a:t>
            </a:r>
            <a:endParaRPr sz="24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3"/>
              </a:rPr>
              <a:t>https://remix.ing/product</a:t>
            </a:r>
            <a:endParaRPr sz="24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24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58" name="Google Shape;358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9450" y="304800"/>
            <a:ext cx="4842799" cy="252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74"/>
          <p:cNvSpPr txBox="1"/>
          <p:nvPr/>
        </p:nvSpPr>
        <p:spPr>
          <a:xfrm>
            <a:off x="0" y="556850"/>
            <a:ext cx="92907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8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CHARACTERS, AVATARS, AND AGENTS</a:t>
            </a:r>
            <a:endParaRPr b="1" sz="8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75"/>
          <p:cNvSpPr txBox="1"/>
          <p:nvPr/>
        </p:nvSpPr>
        <p:spPr>
          <a:xfrm>
            <a:off x="911813" y="1142438"/>
            <a:ext cx="7320300" cy="19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9" name="Google Shape;369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"/>
            <a:ext cx="9144000" cy="5143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0450" y="2122100"/>
            <a:ext cx="6203096" cy="287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76"/>
          <p:cNvSpPr txBox="1"/>
          <p:nvPr/>
        </p:nvSpPr>
        <p:spPr>
          <a:xfrm>
            <a:off x="911813" y="1142438"/>
            <a:ext cx="7320300" cy="19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6" name="Google Shape;376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76" title="Pikachu-IMG-to-3D-2024-08-26 20-12-41.mk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888" y="1413125"/>
            <a:ext cx="7784176" cy="362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77" title="Nvidia-Inworld-2024-11-18 22-20-47.mk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78"/>
          <p:cNvSpPr txBox="1"/>
          <p:nvPr/>
        </p:nvSpPr>
        <p:spPr>
          <a:xfrm>
            <a:off x="30451" y="1549400"/>
            <a:ext cx="9083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Code Generation</a:t>
            </a:r>
            <a:endParaRPr b="1" sz="6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79"/>
          <p:cNvSpPr txBox="1"/>
          <p:nvPr/>
        </p:nvSpPr>
        <p:spPr>
          <a:xfrm>
            <a:off x="911813" y="1142438"/>
            <a:ext cx="7320300" cy="19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3" name="Google Shape;393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"/>
            <a:ext cx="9144000" cy="514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79" title="MengTo-2024-08-26 20-15-30.mk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4950" y="1457775"/>
            <a:ext cx="6892576" cy="387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0"/>
          <p:cNvSpPr txBox="1"/>
          <p:nvPr/>
        </p:nvSpPr>
        <p:spPr>
          <a:xfrm>
            <a:off x="911813" y="1142438"/>
            <a:ext cx="7320300" cy="19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0" name="Google Shape;400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"/>
            <a:ext cx="914409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81"/>
          <p:cNvSpPr txBox="1"/>
          <p:nvPr/>
        </p:nvSpPr>
        <p:spPr>
          <a:xfrm>
            <a:off x="911813" y="1142438"/>
            <a:ext cx="7320300" cy="19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6" name="Google Shape;406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"/>
            <a:ext cx="9144000" cy="514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81" title="Meng-To-Son.mk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5" y="-193125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82"/>
          <p:cNvSpPr txBox="1"/>
          <p:nvPr/>
        </p:nvSpPr>
        <p:spPr>
          <a:xfrm>
            <a:off x="30451" y="1549400"/>
            <a:ext cx="9083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AUTOMATION</a:t>
            </a:r>
            <a:endParaRPr b="1" sz="6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84" title="Nvidia-AVP-Jim-Fan-2024-11-18 21-56-17.mk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85"/>
          <p:cNvSpPr txBox="1"/>
          <p:nvPr/>
        </p:nvSpPr>
        <p:spPr>
          <a:xfrm>
            <a:off x="0" y="0"/>
            <a:ext cx="9144000" cy="49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7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THE LAST FRONTIER: MOTION  AND REASONING</a:t>
            </a:r>
            <a:endParaRPr b="1" sz="7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89"/>
          <p:cNvSpPr txBox="1"/>
          <p:nvPr>
            <p:ph type="ctrTitle"/>
          </p:nvPr>
        </p:nvSpPr>
        <p:spPr>
          <a:xfrm>
            <a:off x="311708" y="871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latin typeface="Poppins"/>
                <a:ea typeface="Poppins"/>
                <a:cs typeface="Poppins"/>
                <a:sym typeface="Poppins"/>
              </a:rPr>
              <a:t>Practical Tools</a:t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92"/>
          <p:cNvSpPr txBox="1"/>
          <p:nvPr>
            <p:ph type="ctrTitle"/>
          </p:nvPr>
        </p:nvSpPr>
        <p:spPr>
          <a:xfrm>
            <a:off x="311708" y="871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latin typeface="Poppins"/>
                <a:ea typeface="Poppins"/>
                <a:cs typeface="Poppins"/>
                <a:sym typeface="Poppins"/>
              </a:rPr>
              <a:t>Philosophies</a:t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8650" y="793125"/>
            <a:ext cx="6768302" cy="3826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075" y="534150"/>
            <a:ext cx="8065802" cy="454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069425" cy="521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455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98"/>
          <p:cNvSpPr txBox="1"/>
          <p:nvPr>
            <p:ph type="ctrTitle"/>
          </p:nvPr>
        </p:nvSpPr>
        <p:spPr>
          <a:xfrm>
            <a:off x="311708" y="871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latin typeface="Poppins"/>
                <a:ea typeface="Poppins"/>
                <a:cs typeface="Poppins"/>
                <a:sym typeface="Poppins"/>
              </a:rPr>
              <a:t>You have agency.</a:t>
            </a:r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45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99"/>
          <p:cNvSpPr txBox="1"/>
          <p:nvPr/>
        </p:nvSpPr>
        <p:spPr>
          <a:xfrm>
            <a:off x="0" y="1519250"/>
            <a:ext cx="91440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Stanford Cypher Policy Center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https://hai.stanford.edu/sites/default/files/2024-02/White-Paper-Rethinking-Privacy-AI-Era.pdf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Stanford Human-Centered Artificial Intelligence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https://hai.stanford.edu/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Markula Center for Applied Ethics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https://www.scu.edu/ethics/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Fast.ai Data Ethics (2020)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6"/>
              </a:rPr>
              <a:t>https://ethics.fast.ai/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00"/>
          <p:cNvSpPr txBox="1"/>
          <p:nvPr>
            <p:ph type="ctrTitle"/>
          </p:nvPr>
        </p:nvSpPr>
        <p:spPr>
          <a:xfrm>
            <a:off x="5463555" y="744575"/>
            <a:ext cx="33687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Thank you!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6" name="Google Shape;506;p100"/>
          <p:cNvSpPr txBox="1"/>
          <p:nvPr>
            <p:ph idx="1" type="subTitle"/>
          </p:nvPr>
        </p:nvSpPr>
        <p:spPr>
          <a:xfrm>
            <a:off x="5654050" y="3316725"/>
            <a:ext cx="29877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Follow</a:t>
            </a:r>
            <a:r>
              <a:rPr lang="en">
                <a:latin typeface="Poppins"/>
                <a:ea typeface="Poppins"/>
                <a:cs typeface="Poppins"/>
                <a:sym typeface="Poppins"/>
              </a:rPr>
              <a:t> me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@erinjerri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07" name="Google Shape;507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825" y="0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01"/>
          <p:cNvSpPr txBox="1"/>
          <p:nvPr>
            <p:ph type="ctrTitle"/>
          </p:nvPr>
        </p:nvSpPr>
        <p:spPr>
          <a:xfrm>
            <a:off x="311708" y="871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latin typeface="Poppins"/>
                <a:ea typeface="Poppins"/>
                <a:cs typeface="Poppins"/>
                <a:sym typeface="Poppins"/>
              </a:rPr>
              <a:t>REFERENCES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02"/>
          <p:cNvSpPr txBox="1"/>
          <p:nvPr/>
        </p:nvSpPr>
        <p:spPr>
          <a:xfrm>
            <a:off x="0" y="-76200"/>
            <a:ext cx="9144000" cy="57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Bar-Zeev, Avi. “The XR/AI Spatial Computing Stack” 2024 April. </a:t>
            </a:r>
            <a:r>
              <a:rPr lang="en" sz="850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https://www.linkedin.com/posts/avi-bar-zeev_here-are-some-slides-extracted-from-my-most-activity-7178850819117604866-9vBN?utm_source=share&amp;utm_medium=member_desktop</a:t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Barraza, Erika. “Univision students with Creating AR VR Book.” 3 March 2023.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Bye, Kent. “Privacy Pitfalls of Contextually-Aware AI: Sensemaking Frameworks for Context and XR Data Qualities.” Stanford Cyber Policy Center “Existing Law and Extended Reality: An Edited Volume of The 2023 Symposium Proceedings.” 2024 October.</a:t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https://fsi.stanford.edu/publication/existing-law-and-extended-reality</a:t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Bye, Kent. “Philosophical Frameworks for the Metaverse.” Stanford Cyber Policy Center. “</a:t>
            </a:r>
            <a:r>
              <a:rPr lang="en" sz="850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https://www.youtube.com/watch?v=LzpbyRQ_GT4&amp;t=919s</a:t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Fan, Jim. UC Berkeley LLM Agents Course </a:t>
            </a:r>
            <a:r>
              <a:rPr lang="en" sz="850" u="sng">
                <a:solidFill>
                  <a:schemeClr val="dk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Berkeley RDI Center on Decentralization &amp; AI</a:t>
            </a:r>
            <a:r>
              <a:rPr lang="en" sz="850" u="sng">
                <a:solidFill>
                  <a:schemeClr val="dk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" sz="850" u="sng">
                <a:solidFill>
                  <a:schemeClr val="dk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https://www.youtube.com/watch?v=Qhxr0uVT2zs&amp;t=2284s</a:t>
            </a:r>
            <a:r>
              <a:rPr lang="en" sz="850" u="sng">
                <a:solidFill>
                  <a:schemeClr val="dk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 4 Nov 2024. </a:t>
            </a:r>
            <a:endParaRPr sz="850" u="sng">
              <a:solidFill>
                <a:schemeClr val="dk1"/>
              </a:solidFill>
              <a:highlight>
                <a:schemeClr val="lt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Fink, Charlie. Convergence: The World Wil Be Painted with Data.” Convergence Press. 9 June 2019. </a:t>
            </a:r>
            <a:r>
              <a:rPr lang="en" sz="85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8"/>
              </a:rPr>
              <a:t>https://www.amazon.com/Convergence-World-Will-Painted-Data-ebook/dp/B07SX5HXXW</a:t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Gallagher, Tim. “Towards Design Guidelines for VR Training for the Chemical Industry.” Education for Chemical Engineers. 2021 Feb.  </a:t>
            </a:r>
            <a:r>
              <a:rPr lang="en" sz="850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https://www.researchgate.net/publication/349077963_Towards_Design_Guidelines_for_Virtual_Reality_Training_for_the_Chemical_Industry</a:t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Germanisdis, Anastasis. “A Brief History of Video Generation: Runway Co-founder Anastasis Germanidis | Ray Summit 2024. </a:t>
            </a:r>
            <a:r>
              <a:rPr lang="en" sz="850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https://www.youtube.com/watch?v=iMttGrkgn5E&amp;t=1105s</a:t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Han et al. “VFusion3D: Learning Scalable 3D Generative Models from Video Diffusion Models.” ECCV 2024. </a:t>
            </a:r>
            <a:r>
              <a:rPr lang="en" sz="850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https://junlinhan.github.io/projects/vfusion3d.html</a:t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Video from Twitter: </a:t>
            </a:r>
            <a:r>
              <a:rPr lang="en" sz="850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https://x.com/Gradio/status/1821944006730723482</a:t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Huang, Jensen. Nvidia Graphics Processing Unit (GPU) Tech Conference (GTC) Keynote March 2024. 18 March 2024. </a:t>
            </a:r>
            <a:r>
              <a:rPr lang="en" sz="850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https://www.youtube.com/watch?v=Y2F8yisiS6E</a:t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Jerald, Jason. The VR Book: </a:t>
            </a:r>
            <a:r>
              <a:rPr i="1" lang="en" sz="8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Human Centered Design for Virtual Reality. </a:t>
            </a:r>
            <a:r>
              <a:rPr lang="en" sz="8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ACM. 2015.</a:t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Juliani, Arthur “AI Accelerationism is a Humanism Imagining a Future Without Computers” 2024, July 10. </a:t>
            </a:r>
            <a:r>
              <a:rPr lang="en" sz="850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https://awjuliani.medium.com/ai-accelerationism-is-a-humanism-15e24c65810d</a:t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Li, Fei-Fei. “</a:t>
            </a:r>
            <a:r>
              <a:rPr lang="en" sz="900">
                <a:solidFill>
                  <a:srgbClr val="12121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With spatial intelligence, AI will understand the real world” </a:t>
            </a:r>
            <a:r>
              <a:rPr lang="en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TED. 2024 April. </a:t>
            </a:r>
            <a:r>
              <a:rPr lang="en" sz="9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15"/>
              </a:rPr>
              <a:t>https://www.ted.com/talks/fei_fei_li_with_spatial_intelligence_ai_will_understand_the_real_world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Liang Percy. “ UC Berkeley, LLM Agents. Lecture 10.” 2024 November 18. </a:t>
            </a:r>
            <a:r>
              <a:rPr lang="en" sz="900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https://www.youtube.com/watch?v=f3KKx9LWntQ&amp;t=293s</a:t>
            </a:r>
            <a:r>
              <a:rPr lang="en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03"/>
          <p:cNvSpPr txBox="1"/>
          <p:nvPr/>
        </p:nvSpPr>
        <p:spPr>
          <a:xfrm>
            <a:off x="0" y="0"/>
            <a:ext cx="9144000" cy="57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REFERENCES (CONTINUED)</a:t>
            </a:r>
            <a:endParaRPr b="1"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Mildenhall, Ben et al., “</a:t>
            </a:r>
            <a:r>
              <a:rPr lang="en" sz="850">
                <a:solidFill>
                  <a:schemeClr val="dk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NeRF: Representing Scenes as Neural Radiance Fields for View Synthesis” CVPR 2020. https://arxiv.org/abs/2003.08934</a:t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Nvidia.</a:t>
            </a:r>
            <a:r>
              <a:rPr b="1" lang="en" sz="8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8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“NVIDIA &amp; Inworld AI demo on-device capabilities for AI agents in video games”</a:t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https://www.youtube.com/watch?v=e6UF6j9LwZ0</a:t>
            </a:r>
            <a:r>
              <a:rPr lang="en" sz="8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2024 June 2. </a:t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Marsh, Jason. “Better Understanding.” Flow Immersive. </a:t>
            </a:r>
            <a:r>
              <a:rPr lang="en" sz="850" u="sng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https://flowimmersive.com/</a:t>
            </a:r>
            <a:r>
              <a:rPr lang="en" sz="8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13 Nov 2024. </a:t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McKinsey and Company. Exploring opportunities in the generative AI value chain. 26 April 2023. </a:t>
            </a:r>
            <a:r>
              <a:rPr lang="en" sz="900" u="sng">
                <a:solidFill>
                  <a:schemeClr val="dk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https://www.mckinsey.com/capabilities/quantumblack/our-insights/exploring-opportunities-in-the-generative-ai-value-chain?cid=other-soc----oth---&amp;sid=soc-POST_ID&amp;linkId=217287944</a:t>
            </a:r>
            <a:endParaRPr sz="900">
              <a:solidFill>
                <a:schemeClr val="dk1"/>
              </a:solidFill>
              <a:highlight>
                <a:schemeClr val="lt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Milgram and Kishino.  “Augmented Reality: A class of displays on the reality-virtuality continuum.” SPIE: Telemanipulator and Telepresence Technologies v2341. 1994.</a:t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Miesnieks, Silka,”Designing for Our Senses, Not Our Devices.” </a:t>
            </a:r>
            <a:r>
              <a:rPr i="1" lang="en" sz="8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Creating Augmented and Virtual Realities: Theory and Practice for Next-Generation Spatial Computing</a:t>
            </a:r>
            <a:r>
              <a:rPr lang="en" sz="8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O’Reilly Media. 2018.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Pangilinan, Erin. “Data and Machine Learning Visualization Development and Design in XR.” </a:t>
            </a:r>
            <a:r>
              <a:rPr i="1" lang="en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Creating Augmented and Virtual Realities: Theory and Practice for Next-Generation Spatial Computing</a:t>
            </a:r>
            <a:r>
              <a:rPr lang="en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O’Reilly Media. 2018.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Pangilinan, Erin. “Filipinos at Facebook/Meta and FASTER at Rising Together: Filipinos in Tech.” 16 October 2019. 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Pangilinan, Erin. “Erin and Fei-Fei Li at Fei-Fei Li in Conversation with John Hennessy on Her New Book: The Worlds I See.” 8 November 2023. 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Pangilinan, Erin. “Meta Connect.” September 28 2024.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Pease, Steven. Vision Dev Camp. </a:t>
            </a:r>
            <a:r>
              <a:rPr lang="en" sz="8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30 March 2024. </a:t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Roberts, Jasmine. Microsoft Research. “Full Stack Developer: Augmented and Virtual Reality.” 23 November 2021. </a:t>
            </a:r>
            <a:r>
              <a:rPr lang="en" sz="850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https://www.instagram.com/p/CWn0SiHJXJN0D257ohoasBMnUbCcw97aYuR-ZU0/</a:t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Samung Galaxy. “Samsung Galaxy Unpacked July 2024: Official Replay. “ 10 July 20924.. https://www.youtube.com/live/DzjsdYZQ7ns?t=7612s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To, Meng. Dream editor with Claude. 23 Aug 2024. </a:t>
            </a:r>
            <a:r>
              <a:rPr lang="en" sz="850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https://x.com/MengTo/status/1826955943311241611</a:t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To, Meng. 31 Aug 2024. Claude’s Three.js site https://x.com/MengTo/status/1830122851028123911</a:t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Zhu, Jun-Yan et al, Berkeley AI Research (BAIR).“ Unpaired Image-to-Image Translation using Cycle-Consistent Adversarial Networks” Pix2Pix. 4 Aug 2020.. </a:t>
            </a:r>
            <a:r>
              <a:rPr lang="en" sz="850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https://github.com/junyanz/pytorch-CycleGAN-and-pix2pix</a:t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